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598" r:id="rId3"/>
    <p:sldId id="586" r:id="rId4"/>
    <p:sldId id="587" r:id="rId5"/>
    <p:sldId id="597" r:id="rId6"/>
    <p:sldId id="588" r:id="rId7"/>
    <p:sldId id="589" r:id="rId8"/>
    <p:sldId id="590" r:id="rId9"/>
    <p:sldId id="591" r:id="rId10"/>
    <p:sldId id="592" r:id="rId11"/>
    <p:sldId id="593" r:id="rId12"/>
    <p:sldId id="594" r:id="rId13"/>
    <p:sldId id="595" r:id="rId14"/>
    <p:sldId id="596" r:id="rId15"/>
    <p:sldId id="617" r:id="rId16"/>
    <p:sldId id="599" r:id="rId17"/>
    <p:sldId id="601" r:id="rId18"/>
    <p:sldId id="604" r:id="rId19"/>
    <p:sldId id="609" r:id="rId20"/>
    <p:sldId id="605" r:id="rId21"/>
    <p:sldId id="606" r:id="rId22"/>
    <p:sldId id="607" r:id="rId23"/>
    <p:sldId id="608" r:id="rId24"/>
    <p:sldId id="610" r:id="rId25"/>
    <p:sldId id="616" r:id="rId26"/>
    <p:sldId id="611" r:id="rId27"/>
    <p:sldId id="612" r:id="rId28"/>
    <p:sldId id="620" r:id="rId29"/>
    <p:sldId id="618" r:id="rId30"/>
    <p:sldId id="621" r:id="rId31"/>
    <p:sldId id="619" r:id="rId32"/>
    <p:sldId id="600" r:id="rId33"/>
    <p:sldId id="602" r:id="rId34"/>
    <p:sldId id="614" r:id="rId35"/>
    <p:sldId id="615" r:id="rId36"/>
    <p:sldId id="613" r:id="rId37"/>
    <p:sldId id="622" r:id="rId38"/>
    <p:sldId id="623" r:id="rId39"/>
    <p:sldId id="624" r:id="rId40"/>
    <p:sldId id="625" r:id="rId41"/>
    <p:sldId id="626" r:id="rId42"/>
    <p:sldId id="627" r:id="rId43"/>
    <p:sldId id="628" r:id="rId44"/>
    <p:sldId id="629" r:id="rId45"/>
    <p:sldId id="631" r:id="rId46"/>
    <p:sldId id="630" r:id="rId47"/>
    <p:sldId id="632" r:id="rId48"/>
    <p:sldId id="633" r:id="rId49"/>
    <p:sldId id="634" r:id="rId50"/>
    <p:sldId id="635"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i Zhang" initials="KZ" lastIdx="1" clrIdx="0">
    <p:extLst>
      <p:ext uri="{19B8F6BF-5375-455C-9EA6-DF929625EA0E}">
        <p15:presenceInfo xmlns:p15="http://schemas.microsoft.com/office/powerpoint/2012/main" userId="4eea2330dc7bfa5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86D1"/>
    <a:srgbClr val="0000FF"/>
    <a:srgbClr val="FB903F"/>
    <a:srgbClr val="C93534"/>
    <a:srgbClr val="7C524C"/>
    <a:srgbClr val="599344"/>
    <a:srgbClr val="7062A4"/>
    <a:srgbClr val="C93332"/>
    <a:srgbClr val="836266"/>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9263" autoAdjust="0"/>
  </p:normalViewPr>
  <p:slideViewPr>
    <p:cSldViewPr>
      <p:cViewPr varScale="1">
        <p:scale>
          <a:sx n="105" d="100"/>
          <a:sy n="105" d="100"/>
        </p:scale>
        <p:origin x="1240" y="5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222"/>
    </p:cViewPr>
  </p:sorterViewPr>
  <p:notesViewPr>
    <p:cSldViewPr>
      <p:cViewPr varScale="1">
        <p:scale>
          <a:sx n="50" d="100"/>
          <a:sy n="50" d="100"/>
        </p:scale>
        <p:origin x="-2150"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5FE4E7-08B7-4BB5-8392-D8575E5730B5}" type="datetimeFigureOut">
              <a:rPr lang="en-US" smtClean="0"/>
              <a:t>4/1/2020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A50281-01FB-4A23-B988-BD1EE6527EEA}" type="slidenum">
              <a:rPr lang="en-US" smtClean="0"/>
              <a:t>‹#›</a:t>
            </a:fld>
            <a:endParaRPr lang="en-US"/>
          </a:p>
        </p:txBody>
      </p:sp>
    </p:spTree>
    <p:extLst>
      <p:ext uri="{BB962C8B-B14F-4D97-AF65-F5344CB8AC3E}">
        <p14:creationId xmlns:p14="http://schemas.microsoft.com/office/powerpoint/2010/main" val="1541676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8002AAD-9F57-4420-B3E2-CC11DCE8C740}" type="datetime1">
              <a:rPr lang="en-US" altLang="zh-CN" smtClean="0"/>
              <a:t>4/1/2020</a:t>
            </a:fld>
            <a:endParaRPr lang="en-US"/>
          </a:p>
        </p:txBody>
      </p:sp>
      <p:sp>
        <p:nvSpPr>
          <p:cNvPr id="5" name="Footer Placeholder 4"/>
          <p:cNvSpPr>
            <a:spLocks noGrp="1"/>
          </p:cNvSpPr>
          <p:nvPr>
            <p:ph type="ftr" sz="quarter" idx="11"/>
          </p:nvPr>
        </p:nvSpPr>
        <p:spPr/>
        <p:txBody>
          <a:bodyPr/>
          <a:lstStyle/>
          <a:p>
            <a:r>
              <a:rPr lang="en-US"/>
              <a:t>CIS 5525</a:t>
            </a:r>
          </a:p>
        </p:txBody>
      </p:sp>
      <p:sp>
        <p:nvSpPr>
          <p:cNvPr id="6" name="Slide Number Placeholder 5"/>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1C349F-12F8-41B0-9B54-5D0E4DB2A9C3}" type="datetime1">
              <a:rPr lang="en-US" altLang="zh-CN" smtClean="0"/>
              <a:t>4/1/2020</a:t>
            </a:fld>
            <a:endParaRPr lang="en-US"/>
          </a:p>
        </p:txBody>
      </p:sp>
      <p:sp>
        <p:nvSpPr>
          <p:cNvPr id="5" name="Footer Placeholder 4"/>
          <p:cNvSpPr>
            <a:spLocks noGrp="1"/>
          </p:cNvSpPr>
          <p:nvPr>
            <p:ph type="ftr" sz="quarter" idx="11"/>
          </p:nvPr>
        </p:nvSpPr>
        <p:spPr/>
        <p:txBody>
          <a:bodyPr/>
          <a:lstStyle/>
          <a:p>
            <a:r>
              <a:rPr lang="en-US"/>
              <a:t>CIS 5525</a:t>
            </a:r>
          </a:p>
        </p:txBody>
      </p:sp>
      <p:sp>
        <p:nvSpPr>
          <p:cNvPr id="6" name="Slide Number Placeholder 5"/>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E10404-8354-434A-932A-57B970935223}" type="datetime1">
              <a:rPr lang="en-US" altLang="zh-CN" smtClean="0"/>
              <a:t>4/1/2020</a:t>
            </a:fld>
            <a:endParaRPr lang="en-US"/>
          </a:p>
        </p:txBody>
      </p:sp>
      <p:sp>
        <p:nvSpPr>
          <p:cNvPr id="5" name="Footer Placeholder 4"/>
          <p:cNvSpPr>
            <a:spLocks noGrp="1"/>
          </p:cNvSpPr>
          <p:nvPr>
            <p:ph type="ftr" sz="quarter" idx="11"/>
          </p:nvPr>
        </p:nvSpPr>
        <p:spPr/>
        <p:txBody>
          <a:bodyPr/>
          <a:lstStyle/>
          <a:p>
            <a:r>
              <a:rPr lang="en-US"/>
              <a:t>CIS 5525</a:t>
            </a:r>
          </a:p>
        </p:txBody>
      </p:sp>
      <p:sp>
        <p:nvSpPr>
          <p:cNvPr id="6" name="Slide Number Placeholder 5"/>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B28F-FDED-46B8-BBA2-79F638AB1A09}" type="datetime1">
              <a:rPr lang="en-US" altLang="zh-CN" smtClean="0"/>
              <a:t>4/1/2020</a:t>
            </a:fld>
            <a:endParaRPr lang="en-US"/>
          </a:p>
        </p:txBody>
      </p:sp>
      <p:sp>
        <p:nvSpPr>
          <p:cNvPr id="5" name="Footer Placeholder 4"/>
          <p:cNvSpPr>
            <a:spLocks noGrp="1"/>
          </p:cNvSpPr>
          <p:nvPr>
            <p:ph type="ftr" sz="quarter" idx="11"/>
          </p:nvPr>
        </p:nvSpPr>
        <p:spPr/>
        <p:txBody>
          <a:bodyPr/>
          <a:lstStyle/>
          <a:p>
            <a:r>
              <a:rPr lang="en-US"/>
              <a:t>CIS 5525</a:t>
            </a:r>
          </a:p>
        </p:txBody>
      </p:sp>
      <p:sp>
        <p:nvSpPr>
          <p:cNvPr id="6" name="Slide Number Placeholder 5"/>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D0B5C2-B516-46A2-9433-2888BFA61D9E}" type="datetime1">
              <a:rPr lang="en-US" altLang="zh-CN" smtClean="0"/>
              <a:t>4/1/2020</a:t>
            </a:fld>
            <a:endParaRPr lang="en-US"/>
          </a:p>
        </p:txBody>
      </p:sp>
      <p:sp>
        <p:nvSpPr>
          <p:cNvPr id="5" name="Footer Placeholder 4"/>
          <p:cNvSpPr>
            <a:spLocks noGrp="1"/>
          </p:cNvSpPr>
          <p:nvPr>
            <p:ph type="ftr" sz="quarter" idx="11"/>
          </p:nvPr>
        </p:nvSpPr>
        <p:spPr/>
        <p:txBody>
          <a:bodyPr/>
          <a:lstStyle/>
          <a:p>
            <a:r>
              <a:rPr lang="en-US"/>
              <a:t>CIS 5525</a:t>
            </a:r>
          </a:p>
        </p:txBody>
      </p:sp>
      <p:sp>
        <p:nvSpPr>
          <p:cNvPr id="6" name="Slide Number Placeholder 5"/>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89FD9D-1F1B-4A9C-866F-47FA94F76E1F}" type="datetime1">
              <a:rPr lang="en-US" altLang="zh-CN" smtClean="0"/>
              <a:t>4/1/2020</a:t>
            </a:fld>
            <a:endParaRPr lang="en-US"/>
          </a:p>
        </p:txBody>
      </p:sp>
      <p:sp>
        <p:nvSpPr>
          <p:cNvPr id="6" name="Footer Placeholder 5"/>
          <p:cNvSpPr>
            <a:spLocks noGrp="1"/>
          </p:cNvSpPr>
          <p:nvPr>
            <p:ph type="ftr" sz="quarter" idx="11"/>
          </p:nvPr>
        </p:nvSpPr>
        <p:spPr/>
        <p:txBody>
          <a:bodyPr/>
          <a:lstStyle/>
          <a:p>
            <a:r>
              <a:rPr lang="en-US"/>
              <a:t>CIS 5525</a:t>
            </a:r>
          </a:p>
        </p:txBody>
      </p:sp>
      <p:sp>
        <p:nvSpPr>
          <p:cNvPr id="7" name="Slide Number Placeholder 6"/>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0475CB-FDCF-4E32-9B36-A57789DE1301}" type="datetime1">
              <a:rPr lang="en-US" altLang="zh-CN" smtClean="0"/>
              <a:t>4/1/2020</a:t>
            </a:fld>
            <a:endParaRPr lang="en-US"/>
          </a:p>
        </p:txBody>
      </p:sp>
      <p:sp>
        <p:nvSpPr>
          <p:cNvPr id="8" name="Footer Placeholder 7"/>
          <p:cNvSpPr>
            <a:spLocks noGrp="1"/>
          </p:cNvSpPr>
          <p:nvPr>
            <p:ph type="ftr" sz="quarter" idx="11"/>
          </p:nvPr>
        </p:nvSpPr>
        <p:spPr/>
        <p:txBody>
          <a:bodyPr/>
          <a:lstStyle/>
          <a:p>
            <a:r>
              <a:rPr lang="en-US"/>
              <a:t>CIS 5525</a:t>
            </a:r>
          </a:p>
        </p:txBody>
      </p:sp>
      <p:sp>
        <p:nvSpPr>
          <p:cNvPr id="9" name="Slide Number Placeholder 8"/>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8B2F71-DA72-46CE-930D-E141EEEE8814}" type="datetime1">
              <a:rPr lang="en-US" altLang="zh-CN" smtClean="0"/>
              <a:t>4/1/2020</a:t>
            </a:fld>
            <a:endParaRPr lang="en-US"/>
          </a:p>
        </p:txBody>
      </p:sp>
      <p:sp>
        <p:nvSpPr>
          <p:cNvPr id="4" name="Footer Placeholder 3"/>
          <p:cNvSpPr>
            <a:spLocks noGrp="1"/>
          </p:cNvSpPr>
          <p:nvPr>
            <p:ph type="ftr" sz="quarter" idx="11"/>
          </p:nvPr>
        </p:nvSpPr>
        <p:spPr/>
        <p:txBody>
          <a:bodyPr/>
          <a:lstStyle/>
          <a:p>
            <a:r>
              <a:rPr lang="en-US"/>
              <a:t>CIS 5525</a:t>
            </a:r>
          </a:p>
        </p:txBody>
      </p:sp>
      <p:sp>
        <p:nvSpPr>
          <p:cNvPr id="5" name="Slide Number Placeholder 4"/>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0AFC58-01F7-4D1C-B4FA-FF3A51E1CA93}" type="datetime1">
              <a:rPr lang="en-US" altLang="zh-CN" smtClean="0"/>
              <a:t>4/1/2020</a:t>
            </a:fld>
            <a:endParaRPr lang="en-US"/>
          </a:p>
        </p:txBody>
      </p:sp>
      <p:sp>
        <p:nvSpPr>
          <p:cNvPr id="3" name="Footer Placeholder 2"/>
          <p:cNvSpPr>
            <a:spLocks noGrp="1"/>
          </p:cNvSpPr>
          <p:nvPr>
            <p:ph type="ftr" sz="quarter" idx="11"/>
          </p:nvPr>
        </p:nvSpPr>
        <p:spPr/>
        <p:txBody>
          <a:bodyPr/>
          <a:lstStyle/>
          <a:p>
            <a:r>
              <a:rPr lang="en-US"/>
              <a:t>CIS 5525</a:t>
            </a:r>
          </a:p>
        </p:txBody>
      </p:sp>
      <p:sp>
        <p:nvSpPr>
          <p:cNvPr id="4" name="Slide Number Placeholder 3"/>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0C7E36-7D72-42B6-8CE5-2244F89A4E83}" type="datetime1">
              <a:rPr lang="en-US" altLang="zh-CN" smtClean="0"/>
              <a:t>4/1/2020</a:t>
            </a:fld>
            <a:endParaRPr lang="en-US"/>
          </a:p>
        </p:txBody>
      </p:sp>
      <p:sp>
        <p:nvSpPr>
          <p:cNvPr id="6" name="Footer Placeholder 5"/>
          <p:cNvSpPr>
            <a:spLocks noGrp="1"/>
          </p:cNvSpPr>
          <p:nvPr>
            <p:ph type="ftr" sz="quarter" idx="11"/>
          </p:nvPr>
        </p:nvSpPr>
        <p:spPr/>
        <p:txBody>
          <a:bodyPr/>
          <a:lstStyle/>
          <a:p>
            <a:r>
              <a:rPr lang="en-US"/>
              <a:t>CIS 5525</a:t>
            </a:r>
          </a:p>
        </p:txBody>
      </p:sp>
      <p:sp>
        <p:nvSpPr>
          <p:cNvPr id="7" name="Slide Number Placeholder 6"/>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DE0931-55E0-4278-8A75-DBF0A2E64667}" type="datetime1">
              <a:rPr lang="en-US" altLang="zh-CN" smtClean="0"/>
              <a:t>4/1/2020</a:t>
            </a:fld>
            <a:endParaRPr lang="en-US"/>
          </a:p>
        </p:txBody>
      </p:sp>
      <p:sp>
        <p:nvSpPr>
          <p:cNvPr id="6" name="Footer Placeholder 5"/>
          <p:cNvSpPr>
            <a:spLocks noGrp="1"/>
          </p:cNvSpPr>
          <p:nvPr>
            <p:ph type="ftr" sz="quarter" idx="11"/>
          </p:nvPr>
        </p:nvSpPr>
        <p:spPr/>
        <p:txBody>
          <a:bodyPr/>
          <a:lstStyle/>
          <a:p>
            <a:r>
              <a:rPr lang="en-US"/>
              <a:t>CIS 5525</a:t>
            </a:r>
          </a:p>
        </p:txBody>
      </p:sp>
      <p:sp>
        <p:nvSpPr>
          <p:cNvPr id="7" name="Slide Number Placeholder 6"/>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064922-6780-4169-A77C-6B9081BBECD0}" type="datetime1">
              <a:rPr lang="en-US" altLang="zh-CN" smtClean="0"/>
              <a:t>4/1/2020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CIS 5525</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459A1-ACE0-465C-872A-9010E575769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38.png"/><Relationship Id="rId21" Type="http://schemas.openxmlformats.org/officeDocument/2006/relationships/image" Target="../media/image56.png"/><Relationship Id="rId34" Type="http://schemas.openxmlformats.org/officeDocument/2006/relationships/image" Target="../media/image69.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33" Type="http://schemas.openxmlformats.org/officeDocument/2006/relationships/image" Target="../media/image68.png"/><Relationship Id="rId2" Type="http://schemas.openxmlformats.org/officeDocument/2006/relationships/image" Target="../media/image37.png"/><Relationship Id="rId16" Type="http://schemas.openxmlformats.org/officeDocument/2006/relationships/image" Target="../media/image51.png"/><Relationship Id="rId20" Type="http://schemas.openxmlformats.org/officeDocument/2006/relationships/image" Target="../media/image55.png"/><Relationship Id="rId29"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32" Type="http://schemas.openxmlformats.org/officeDocument/2006/relationships/image" Target="../media/image67.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10" Type="http://schemas.openxmlformats.org/officeDocument/2006/relationships/image" Target="../media/image45.png"/><Relationship Id="rId19" Type="http://schemas.openxmlformats.org/officeDocument/2006/relationships/image" Target="../media/image54.png"/><Relationship Id="rId31" Type="http://schemas.openxmlformats.org/officeDocument/2006/relationships/image" Target="../media/image66.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65.png"/></Relationships>
</file>

<file path=ppt/slides/_rels/slide1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8.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png"/><Relationship Id="rId19" Type="http://schemas.openxmlformats.org/officeDocument/2006/relationships/image" Target="../media/image72.jpe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1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2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human-memory.net/memory-storage/" TargetMode="External"/><Relationship Id="rId2" Type="http://schemas.openxmlformats.org/officeDocument/2006/relationships/hyperlink" Target="https://human-memory.net/memory-encoding/" TargetMode="External"/><Relationship Id="rId1" Type="http://schemas.openxmlformats.org/officeDocument/2006/relationships/slideLayout" Target="../slideLayouts/slideLayout2.xml"/><Relationship Id="rId4" Type="http://schemas.openxmlformats.org/officeDocument/2006/relationships/hyperlink" Target="https://human-memory.net/memory-recall-retrieval/"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8.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p:cNvGrpSpPr/>
        <p:nvPr/>
      </p:nvGrpSpPr>
      <p:grpSpPr>
        <a:xfrm>
          <a:off x="0" y="0"/>
          <a:ext cx="0" cy="0"/>
          <a:chOff x="0" y="0"/>
          <a:chExt cx="0" cy="0"/>
        </a:xfrm>
      </p:grpSpPr>
      <p:sp>
        <p:nvSpPr>
          <p:cNvPr id="127" name="Text Box 12"/>
          <p:cNvSpPr txBox="1">
            <a:spLocks noChangeArrowheads="1"/>
          </p:cNvSpPr>
          <p:nvPr/>
        </p:nvSpPr>
        <p:spPr bwMode="gray">
          <a:xfrm>
            <a:off x="1043608" y="4521314"/>
            <a:ext cx="6912768" cy="707886"/>
          </a:xfrm>
          <a:prstGeom prst="rect">
            <a:avLst/>
          </a:prstGeom>
          <a:solidFill>
            <a:schemeClr val="accent6">
              <a:lumMod val="60000"/>
              <a:lumOff val="40000"/>
              <a:alpha val="59000"/>
            </a:schemeClr>
          </a:solidFill>
          <a:ln w="9525" algn="ctr">
            <a:noFill/>
            <a:miter lim="800000"/>
            <a:headEnd/>
            <a:tailEnd/>
          </a:ln>
          <a:effectLst/>
        </p:spPr>
        <p:txBody>
          <a:bodyPr wrap="square">
            <a:spAutoFit/>
          </a:bodyPr>
          <a:lstStyle/>
          <a:p>
            <a:pPr algn="ctr" eaLnBrk="0" hangingPunct="0"/>
            <a:r>
              <a:rPr lang="en-US" sz="2000" b="1" dirty="0">
                <a:solidFill>
                  <a:schemeClr val="tx2">
                    <a:lumMod val="50000"/>
                  </a:schemeClr>
                </a:solidFill>
                <a:latin typeface="+mj-lt"/>
                <a:ea typeface="Arial Unicode MS" panose="020B0604020202020204" pitchFamily="34" charset="-122"/>
                <a:cs typeface="Times" panose="02020603050405020304" pitchFamily="18" charset="0"/>
              </a:rPr>
              <a:t>Instructor: Kai Zhang</a:t>
            </a:r>
          </a:p>
          <a:p>
            <a:pPr algn="ctr" eaLnBrk="0" hangingPunct="0"/>
            <a:r>
              <a:rPr lang="en-US" sz="2000" b="1" dirty="0">
                <a:solidFill>
                  <a:schemeClr val="tx2">
                    <a:lumMod val="50000"/>
                  </a:schemeClr>
                </a:solidFill>
                <a:latin typeface="+mj-lt"/>
                <a:ea typeface="Arial Unicode MS" panose="020B0604020202020204" pitchFamily="34" charset="-122"/>
                <a:cs typeface="Times" panose="02020603050405020304" pitchFamily="18" charset="0"/>
              </a:rPr>
              <a:t>CIS @ Temple University, Spring 2020</a:t>
            </a:r>
            <a:endParaRPr lang="en-US" sz="2000" b="1" dirty="0">
              <a:solidFill>
                <a:schemeClr val="accent1">
                  <a:lumMod val="75000"/>
                </a:schemeClr>
              </a:solidFill>
              <a:latin typeface="+mj-lt"/>
              <a:ea typeface="Arial Unicode MS" panose="020B0604020202020204" pitchFamily="34" charset="-122"/>
              <a:cs typeface="Times" panose="02020603050405020304" pitchFamily="18" charset="0"/>
            </a:endParaRPr>
          </a:p>
        </p:txBody>
      </p:sp>
      <p:sp>
        <p:nvSpPr>
          <p:cNvPr id="4" name="矩形 3"/>
          <p:cNvSpPr/>
          <p:nvPr/>
        </p:nvSpPr>
        <p:spPr>
          <a:xfrm>
            <a:off x="287524" y="1496978"/>
            <a:ext cx="8424936" cy="1200329"/>
          </a:xfrm>
          <a:prstGeom prst="rect">
            <a:avLst/>
          </a:prstGeom>
          <a:solidFill>
            <a:schemeClr val="accent3">
              <a:alpha val="52000"/>
            </a:schemeClr>
          </a:solidFill>
          <a:ln>
            <a:solidFill>
              <a:schemeClr val="tx1"/>
            </a:solidFill>
          </a:ln>
        </p:spPr>
        <p:txBody>
          <a:bodyPr wrap="square">
            <a:spAutoFit/>
          </a:bodyPr>
          <a:lstStyle/>
          <a:p>
            <a:pPr algn="ctr" eaLnBrk="0" hangingPunct="0"/>
            <a:r>
              <a:rPr lang="en-US" altLang="zh-CN" sz="3600" b="1" dirty="0">
                <a:solidFill>
                  <a:schemeClr val="accent1">
                    <a:lumMod val="75000"/>
                  </a:schemeClr>
                </a:solidFill>
                <a:ea typeface="Batang" panose="02030600000101010101" pitchFamily="18" charset="-127"/>
                <a:cs typeface="Times" panose="02020603050405020304" pitchFamily="18" charset="0"/>
              </a:rPr>
              <a:t>CIS 5525: Neural Computation</a:t>
            </a:r>
          </a:p>
          <a:p>
            <a:pPr algn="ctr" eaLnBrk="0" hangingPunct="0"/>
            <a:r>
              <a:rPr lang="en-US" altLang="zh-CN" sz="3600" b="1" i="1" dirty="0">
                <a:solidFill>
                  <a:schemeClr val="accent1">
                    <a:lumMod val="75000"/>
                  </a:schemeClr>
                </a:solidFill>
                <a:ea typeface="Batang" panose="02030600000101010101" pitchFamily="18" charset="-127"/>
                <a:cs typeface="Times" panose="02020603050405020304" pitchFamily="18" charset="0"/>
              </a:rPr>
              <a:t>Topic</a:t>
            </a:r>
            <a:r>
              <a:rPr lang="en-US" altLang="zh-CN" sz="3200" b="1" i="1" dirty="0">
                <a:solidFill>
                  <a:schemeClr val="accent1">
                    <a:lumMod val="75000"/>
                  </a:schemeClr>
                </a:solidFill>
                <a:ea typeface="Batang" panose="02030600000101010101" pitchFamily="18" charset="-127"/>
                <a:cs typeface="Times" panose="02020603050405020304" pitchFamily="18" charset="0"/>
              </a:rPr>
              <a:t> IV: Attention and Memory</a:t>
            </a:r>
          </a:p>
        </p:txBody>
      </p:sp>
      <p:sp>
        <p:nvSpPr>
          <p:cNvPr id="2" name="页脚占位符 1">
            <a:extLst>
              <a:ext uri="{FF2B5EF4-FFF2-40B4-BE49-F238E27FC236}">
                <a16:creationId xmlns:a16="http://schemas.microsoft.com/office/drawing/2014/main" id="{12781B1D-4419-4A8D-B9B4-287762CAC628}"/>
              </a:ext>
            </a:extLst>
          </p:cNvPr>
          <p:cNvSpPr>
            <a:spLocks noGrp="1"/>
          </p:cNvSpPr>
          <p:nvPr>
            <p:ph type="ftr" sz="quarter" idx="11"/>
          </p:nvPr>
        </p:nvSpPr>
        <p:spPr/>
        <p:txBody>
          <a:bodyPr/>
          <a:lstStyle/>
          <a:p>
            <a:r>
              <a:rPr lang="en-US"/>
              <a:t>CIS 5525</a:t>
            </a:r>
          </a:p>
        </p:txBody>
      </p:sp>
      <p:sp>
        <p:nvSpPr>
          <p:cNvPr id="3" name="灯片编号占位符 2">
            <a:extLst>
              <a:ext uri="{FF2B5EF4-FFF2-40B4-BE49-F238E27FC236}">
                <a16:creationId xmlns:a16="http://schemas.microsoft.com/office/drawing/2014/main" id="{0A70211E-BD3F-4C84-AF37-FC2BA85CBE74}"/>
              </a:ext>
            </a:extLst>
          </p:cNvPr>
          <p:cNvSpPr>
            <a:spLocks noGrp="1"/>
          </p:cNvSpPr>
          <p:nvPr>
            <p:ph type="sldNum" sz="quarter" idx="12"/>
          </p:nvPr>
        </p:nvSpPr>
        <p:spPr/>
        <p:txBody>
          <a:bodyPr/>
          <a:lstStyle/>
          <a:p>
            <a:fld id="{FC5459A1-ACE0-465C-872A-9010E575769A}" type="slidenum">
              <a:rPr lang="en-US" smtClean="0"/>
              <a:pPr/>
              <a:t>1</a:t>
            </a:fld>
            <a:endParaRPr lang="en-US"/>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325C2-CD8C-408E-B05C-2740F5AE97C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10BC21F-52BA-432C-A796-99675A65EB1D}"/>
              </a:ext>
            </a:extLst>
          </p:cNvPr>
          <p:cNvSpPr>
            <a:spLocks noGrp="1"/>
          </p:cNvSpPr>
          <p:nvPr>
            <p:ph idx="1"/>
          </p:nvPr>
        </p:nvSpPr>
        <p:spPr/>
        <p:txBody>
          <a:bodyPr/>
          <a:lstStyle/>
          <a:p>
            <a:r>
              <a:rPr lang="en-US" altLang="zh-CN" dirty="0"/>
              <a:t>Normalized weighting!</a:t>
            </a:r>
            <a:endParaRPr lang="zh-CN" altLang="en-US" dirty="0"/>
          </a:p>
        </p:txBody>
      </p:sp>
      <p:grpSp>
        <p:nvGrpSpPr>
          <p:cNvPr id="6" name="组合 5">
            <a:extLst>
              <a:ext uri="{FF2B5EF4-FFF2-40B4-BE49-F238E27FC236}">
                <a16:creationId xmlns:a16="http://schemas.microsoft.com/office/drawing/2014/main" id="{92C3BF3A-8AE5-4974-876F-5D66B4779D6D}"/>
              </a:ext>
            </a:extLst>
          </p:cNvPr>
          <p:cNvGrpSpPr/>
          <p:nvPr/>
        </p:nvGrpSpPr>
        <p:grpSpPr>
          <a:xfrm>
            <a:off x="203651" y="2200064"/>
            <a:ext cx="8512892" cy="4108661"/>
            <a:chOff x="203651" y="2200064"/>
            <a:chExt cx="8512892" cy="4108661"/>
          </a:xfrm>
        </p:grpSpPr>
        <p:pic>
          <p:nvPicPr>
            <p:cNvPr id="4" name="图片 3">
              <a:extLst>
                <a:ext uri="{FF2B5EF4-FFF2-40B4-BE49-F238E27FC236}">
                  <a16:creationId xmlns:a16="http://schemas.microsoft.com/office/drawing/2014/main" id="{249F25B7-8666-4453-934F-A25978258DC6}"/>
                </a:ext>
              </a:extLst>
            </p:cNvPr>
            <p:cNvPicPr>
              <a:picLocks noChangeAspect="1"/>
            </p:cNvPicPr>
            <p:nvPr/>
          </p:nvPicPr>
          <p:blipFill>
            <a:blip r:embed="rId2"/>
            <a:stretch>
              <a:fillRect/>
            </a:stretch>
          </p:blipFill>
          <p:spPr>
            <a:xfrm>
              <a:off x="203651" y="2200064"/>
              <a:ext cx="7156818" cy="4108661"/>
            </a:xfrm>
            <a:prstGeom prst="rect">
              <a:avLst/>
            </a:prstGeom>
          </p:spPr>
        </p:pic>
        <p:pic>
          <p:nvPicPr>
            <p:cNvPr id="5" name="图片 4">
              <a:extLst>
                <a:ext uri="{FF2B5EF4-FFF2-40B4-BE49-F238E27FC236}">
                  <a16:creationId xmlns:a16="http://schemas.microsoft.com/office/drawing/2014/main" id="{309E0264-5010-4745-B509-9551D4C9291A}"/>
                </a:ext>
              </a:extLst>
            </p:cNvPr>
            <p:cNvPicPr>
              <a:picLocks noChangeAspect="1"/>
            </p:cNvPicPr>
            <p:nvPr/>
          </p:nvPicPr>
          <p:blipFill>
            <a:blip r:embed="rId3"/>
            <a:stretch>
              <a:fillRect/>
            </a:stretch>
          </p:blipFill>
          <p:spPr>
            <a:xfrm>
              <a:off x="6995605" y="2667638"/>
              <a:ext cx="1720938" cy="2057506"/>
            </a:xfrm>
            <a:prstGeom prst="rect">
              <a:avLst/>
            </a:prstGeom>
          </p:spPr>
        </p:pic>
      </p:grpSp>
      <p:sp>
        <p:nvSpPr>
          <p:cNvPr id="7" name="六边形 6">
            <a:extLst>
              <a:ext uri="{FF2B5EF4-FFF2-40B4-BE49-F238E27FC236}">
                <a16:creationId xmlns:a16="http://schemas.microsoft.com/office/drawing/2014/main" id="{ECC89C08-40C8-4DA6-A2C0-48CBCF410683}"/>
              </a:ext>
            </a:extLst>
          </p:cNvPr>
          <p:cNvSpPr/>
          <p:nvPr/>
        </p:nvSpPr>
        <p:spPr>
          <a:xfrm>
            <a:off x="971600" y="5949280"/>
            <a:ext cx="237383" cy="216024"/>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450AEC67-4265-4863-AF08-EF5CD5B2DDDA}"/>
              </a:ext>
            </a:extLst>
          </p:cNvPr>
          <p:cNvCxnSpPr/>
          <p:nvPr/>
        </p:nvCxnSpPr>
        <p:spPr>
          <a:xfrm flipV="1">
            <a:off x="1090291" y="2143257"/>
            <a:ext cx="0" cy="3781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BDEE76FF-516B-43D8-8506-70C69EE31543}"/>
                  </a:ext>
                </a:extLst>
              </p:cNvPr>
              <p:cNvSpPr/>
              <p:nvPr/>
            </p:nvSpPr>
            <p:spPr>
              <a:xfrm>
                <a:off x="844205" y="6185991"/>
                <a:ext cx="43152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tx1"/>
                          </a:solidFill>
                          <a:latin typeface="Cambria Math" panose="02040503050406030204" pitchFamily="18" charset="0"/>
                        </a:rPr>
                        <m:t>𝒙</m:t>
                      </m:r>
                    </m:oMath>
                  </m:oMathPara>
                </a14:m>
                <a:endParaRPr lang="zh-CN" altLang="en-US" sz="2400" dirty="0">
                  <a:solidFill>
                    <a:schemeClr val="tx1"/>
                  </a:solidFill>
                </a:endParaRPr>
              </a:p>
            </p:txBody>
          </p:sp>
        </mc:Choice>
        <mc:Fallback xmlns="">
          <p:sp>
            <p:nvSpPr>
              <p:cNvPr id="9" name="矩形 8">
                <a:extLst>
                  <a:ext uri="{FF2B5EF4-FFF2-40B4-BE49-F238E27FC236}">
                    <a16:creationId xmlns:a16="http://schemas.microsoft.com/office/drawing/2014/main" id="{BDEE76FF-516B-43D8-8506-70C69EE31543}"/>
                  </a:ext>
                </a:extLst>
              </p:cNvPr>
              <p:cNvSpPr>
                <a:spLocks noRot="1" noChangeAspect="1" noMove="1" noResize="1" noEditPoints="1" noAdjustHandles="1" noChangeArrowheads="1" noChangeShapeType="1" noTextEdit="1"/>
              </p:cNvSpPr>
              <p:nvPr/>
            </p:nvSpPr>
            <p:spPr>
              <a:xfrm>
                <a:off x="844205" y="6185991"/>
                <a:ext cx="431528" cy="461665"/>
              </a:xfrm>
              <a:prstGeom prst="rect">
                <a:avLst/>
              </a:prstGeom>
              <a:blipFill>
                <a:blip r:embed="rId4"/>
                <a:stretch>
                  <a:fillRect/>
                </a:stretch>
              </a:blipFill>
            </p:spPr>
            <p:txBody>
              <a:bodyPr/>
              <a:lstStyle/>
              <a:p>
                <a:r>
                  <a:rPr lang="zh-CN" altLang="en-US">
                    <a:noFill/>
                  </a:rPr>
                  <a:t> </a:t>
                </a:r>
              </a:p>
            </p:txBody>
          </p:sp>
        </mc:Fallback>
      </mc:AlternateContent>
      <p:sp>
        <p:nvSpPr>
          <p:cNvPr id="10" name="六边形 9">
            <a:extLst>
              <a:ext uri="{FF2B5EF4-FFF2-40B4-BE49-F238E27FC236}">
                <a16:creationId xmlns:a16="http://schemas.microsoft.com/office/drawing/2014/main" id="{45D3F4E6-D4DA-4539-A142-6DD8CB1E58AC}"/>
              </a:ext>
            </a:extLst>
          </p:cNvPr>
          <p:cNvSpPr/>
          <p:nvPr/>
        </p:nvSpPr>
        <p:spPr>
          <a:xfrm>
            <a:off x="3043211" y="5949280"/>
            <a:ext cx="237383" cy="216024"/>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F6228685-6DAD-4419-A652-DD3AE6371764}"/>
              </a:ext>
            </a:extLst>
          </p:cNvPr>
          <p:cNvCxnSpPr/>
          <p:nvPr/>
        </p:nvCxnSpPr>
        <p:spPr>
          <a:xfrm flipV="1">
            <a:off x="3161902" y="2143257"/>
            <a:ext cx="0" cy="3781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9252DB01-FC5E-4483-8CC6-8573F49C26F8}"/>
                  </a:ext>
                </a:extLst>
              </p:cNvPr>
              <p:cNvSpPr/>
              <p:nvPr/>
            </p:nvSpPr>
            <p:spPr>
              <a:xfrm>
                <a:off x="2915816" y="6185991"/>
                <a:ext cx="43152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tx1"/>
                          </a:solidFill>
                          <a:latin typeface="Cambria Math" panose="02040503050406030204" pitchFamily="18" charset="0"/>
                        </a:rPr>
                        <m:t>𝒙</m:t>
                      </m:r>
                    </m:oMath>
                  </m:oMathPara>
                </a14:m>
                <a:endParaRPr lang="zh-CN" altLang="en-US" sz="2400" dirty="0">
                  <a:solidFill>
                    <a:schemeClr val="tx1"/>
                  </a:solidFill>
                </a:endParaRPr>
              </a:p>
            </p:txBody>
          </p:sp>
        </mc:Choice>
        <mc:Fallback xmlns="">
          <p:sp>
            <p:nvSpPr>
              <p:cNvPr id="12" name="矩形 11">
                <a:extLst>
                  <a:ext uri="{FF2B5EF4-FFF2-40B4-BE49-F238E27FC236}">
                    <a16:creationId xmlns:a16="http://schemas.microsoft.com/office/drawing/2014/main" id="{9252DB01-FC5E-4483-8CC6-8573F49C26F8}"/>
                  </a:ext>
                </a:extLst>
              </p:cNvPr>
              <p:cNvSpPr>
                <a:spLocks noRot="1" noChangeAspect="1" noMove="1" noResize="1" noEditPoints="1" noAdjustHandles="1" noChangeArrowheads="1" noChangeShapeType="1" noTextEdit="1"/>
              </p:cNvSpPr>
              <p:nvPr/>
            </p:nvSpPr>
            <p:spPr>
              <a:xfrm>
                <a:off x="2915816" y="6185991"/>
                <a:ext cx="431528" cy="461665"/>
              </a:xfrm>
              <a:prstGeom prst="rect">
                <a:avLst/>
              </a:prstGeom>
              <a:blipFill>
                <a:blip r:embed="rId5"/>
                <a:stretch>
                  <a:fillRect/>
                </a:stretch>
              </a:blipFill>
            </p:spPr>
            <p:txBody>
              <a:bodyPr/>
              <a:lstStyle/>
              <a:p>
                <a:r>
                  <a:rPr lang="zh-CN" altLang="en-US">
                    <a:noFill/>
                  </a:rPr>
                  <a:t> </a:t>
                </a:r>
              </a:p>
            </p:txBody>
          </p:sp>
        </mc:Fallback>
      </mc:AlternateContent>
      <p:sp>
        <p:nvSpPr>
          <p:cNvPr id="13" name="六边形 12">
            <a:extLst>
              <a:ext uri="{FF2B5EF4-FFF2-40B4-BE49-F238E27FC236}">
                <a16:creationId xmlns:a16="http://schemas.microsoft.com/office/drawing/2014/main" id="{057637ED-6EB4-41CE-9BE2-1A0CC6341876}"/>
              </a:ext>
            </a:extLst>
          </p:cNvPr>
          <p:cNvSpPr/>
          <p:nvPr/>
        </p:nvSpPr>
        <p:spPr>
          <a:xfrm>
            <a:off x="5539974" y="5946441"/>
            <a:ext cx="237383" cy="216024"/>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B198E233-B4EF-42DC-AB31-3A0990824260}"/>
              </a:ext>
            </a:extLst>
          </p:cNvPr>
          <p:cNvCxnSpPr/>
          <p:nvPr/>
        </p:nvCxnSpPr>
        <p:spPr>
          <a:xfrm flipV="1">
            <a:off x="5658665" y="2140418"/>
            <a:ext cx="0" cy="3781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4A35DC0A-FFA8-4564-A31D-7A86CB9C4A26}"/>
                  </a:ext>
                </a:extLst>
              </p:cNvPr>
              <p:cNvSpPr/>
              <p:nvPr/>
            </p:nvSpPr>
            <p:spPr>
              <a:xfrm>
                <a:off x="5412579" y="6183152"/>
                <a:ext cx="43152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tx1"/>
                          </a:solidFill>
                          <a:latin typeface="Cambria Math" panose="02040503050406030204" pitchFamily="18" charset="0"/>
                        </a:rPr>
                        <m:t>𝒙</m:t>
                      </m:r>
                    </m:oMath>
                  </m:oMathPara>
                </a14:m>
                <a:endParaRPr lang="zh-CN" altLang="en-US" sz="2400" dirty="0">
                  <a:solidFill>
                    <a:schemeClr val="tx1"/>
                  </a:solidFill>
                </a:endParaRPr>
              </a:p>
            </p:txBody>
          </p:sp>
        </mc:Choice>
        <mc:Fallback xmlns="">
          <p:sp>
            <p:nvSpPr>
              <p:cNvPr id="15" name="矩形 14">
                <a:extLst>
                  <a:ext uri="{FF2B5EF4-FFF2-40B4-BE49-F238E27FC236}">
                    <a16:creationId xmlns:a16="http://schemas.microsoft.com/office/drawing/2014/main" id="{4A35DC0A-FFA8-4564-A31D-7A86CB9C4A26}"/>
                  </a:ext>
                </a:extLst>
              </p:cNvPr>
              <p:cNvSpPr>
                <a:spLocks noRot="1" noChangeAspect="1" noMove="1" noResize="1" noEditPoints="1" noAdjustHandles="1" noChangeArrowheads="1" noChangeShapeType="1" noTextEdit="1"/>
              </p:cNvSpPr>
              <p:nvPr/>
            </p:nvSpPr>
            <p:spPr>
              <a:xfrm>
                <a:off x="5412579" y="6183152"/>
                <a:ext cx="431528" cy="461665"/>
              </a:xfrm>
              <a:prstGeom prst="rect">
                <a:avLst/>
              </a:prstGeom>
              <a:blipFill>
                <a:blip r:embed="rId6"/>
                <a:stretch>
                  <a:fillRect/>
                </a:stretch>
              </a:blipFill>
            </p:spPr>
            <p:txBody>
              <a:bodyPr/>
              <a:lstStyle/>
              <a:p>
                <a:r>
                  <a:rPr lang="zh-CN" altLang="en-US">
                    <a:noFill/>
                  </a:rPr>
                  <a:t> </a:t>
                </a:r>
              </a:p>
            </p:txBody>
          </p:sp>
        </mc:Fallback>
      </mc:AlternateContent>
      <p:sp>
        <p:nvSpPr>
          <p:cNvPr id="16" name="页脚占位符 15">
            <a:extLst>
              <a:ext uri="{FF2B5EF4-FFF2-40B4-BE49-F238E27FC236}">
                <a16:creationId xmlns:a16="http://schemas.microsoft.com/office/drawing/2014/main" id="{4BEC382C-C05A-423F-B801-273D92329590}"/>
              </a:ext>
            </a:extLst>
          </p:cNvPr>
          <p:cNvSpPr>
            <a:spLocks noGrp="1"/>
          </p:cNvSpPr>
          <p:nvPr>
            <p:ph type="ftr" sz="quarter" idx="11"/>
          </p:nvPr>
        </p:nvSpPr>
        <p:spPr/>
        <p:txBody>
          <a:bodyPr/>
          <a:lstStyle/>
          <a:p>
            <a:r>
              <a:rPr lang="en-US"/>
              <a:t>CIS 5525</a:t>
            </a:r>
          </a:p>
        </p:txBody>
      </p:sp>
      <p:sp>
        <p:nvSpPr>
          <p:cNvPr id="17" name="灯片编号占位符 16">
            <a:extLst>
              <a:ext uri="{FF2B5EF4-FFF2-40B4-BE49-F238E27FC236}">
                <a16:creationId xmlns:a16="http://schemas.microsoft.com/office/drawing/2014/main" id="{BAA7EFB6-4952-4728-BBB6-32B0D24B569D}"/>
              </a:ext>
            </a:extLst>
          </p:cNvPr>
          <p:cNvSpPr>
            <a:spLocks noGrp="1"/>
          </p:cNvSpPr>
          <p:nvPr>
            <p:ph type="sldNum" sz="quarter" idx="12"/>
          </p:nvPr>
        </p:nvSpPr>
        <p:spPr/>
        <p:txBody>
          <a:bodyPr/>
          <a:lstStyle/>
          <a:p>
            <a:fld id="{FC5459A1-ACE0-465C-872A-9010E575769A}" type="slidenum">
              <a:rPr lang="en-US" smtClean="0"/>
              <a:pPr/>
              <a:t>10</a:t>
            </a:fld>
            <a:endParaRPr lang="en-US"/>
          </a:p>
        </p:txBody>
      </p:sp>
    </p:spTree>
    <p:extLst>
      <p:ext uri="{BB962C8B-B14F-4D97-AF65-F5344CB8AC3E}">
        <p14:creationId xmlns:p14="http://schemas.microsoft.com/office/powerpoint/2010/main" val="2217115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970568-9C40-4B87-A37F-18FB4833E2A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0529332-0BDD-4FA0-8E1C-D27CFC23C6B7}"/>
              </a:ext>
            </a:extLst>
          </p:cNvPr>
          <p:cNvSpPr>
            <a:spLocks noGrp="1"/>
          </p:cNvSpPr>
          <p:nvPr>
            <p:ph idx="1"/>
          </p:nvPr>
        </p:nvSpPr>
        <p:spPr/>
        <p:txBody>
          <a:bodyPr/>
          <a:lstStyle/>
          <a:p>
            <a:r>
              <a:rPr lang="en-US" altLang="zh-CN" dirty="0"/>
              <a:t>Normalized weighted regression estimate</a:t>
            </a:r>
            <a:endParaRPr lang="zh-CN" altLang="en-US" dirty="0"/>
          </a:p>
        </p:txBody>
      </p:sp>
      <p:pic>
        <p:nvPicPr>
          <p:cNvPr id="4" name="图片 3">
            <a:extLst>
              <a:ext uri="{FF2B5EF4-FFF2-40B4-BE49-F238E27FC236}">
                <a16:creationId xmlns:a16="http://schemas.microsoft.com/office/drawing/2014/main" id="{9E8D4ECC-F2F3-41CC-BBC3-781AC9331BFC}"/>
              </a:ext>
            </a:extLst>
          </p:cNvPr>
          <p:cNvPicPr>
            <a:picLocks noChangeAspect="1"/>
          </p:cNvPicPr>
          <p:nvPr/>
        </p:nvPicPr>
        <p:blipFill>
          <a:blip r:embed="rId2"/>
          <a:stretch>
            <a:fillRect/>
          </a:stretch>
        </p:blipFill>
        <p:spPr>
          <a:xfrm>
            <a:off x="539552" y="2245843"/>
            <a:ext cx="6502734" cy="4076910"/>
          </a:xfrm>
          <a:prstGeom prst="rect">
            <a:avLst/>
          </a:prstGeom>
        </p:spPr>
      </p:pic>
      <p:sp>
        <p:nvSpPr>
          <p:cNvPr id="5" name="页脚占位符 4">
            <a:extLst>
              <a:ext uri="{FF2B5EF4-FFF2-40B4-BE49-F238E27FC236}">
                <a16:creationId xmlns:a16="http://schemas.microsoft.com/office/drawing/2014/main" id="{54124E28-0E80-475A-B8FC-425A9B0789D1}"/>
              </a:ext>
            </a:extLst>
          </p:cNvPr>
          <p:cNvSpPr>
            <a:spLocks noGrp="1"/>
          </p:cNvSpPr>
          <p:nvPr>
            <p:ph type="ftr" sz="quarter" idx="11"/>
          </p:nvPr>
        </p:nvSpPr>
        <p:spPr/>
        <p:txBody>
          <a:bodyPr/>
          <a:lstStyle/>
          <a:p>
            <a:r>
              <a:rPr lang="en-US"/>
              <a:t>CIS 5525</a:t>
            </a:r>
          </a:p>
        </p:txBody>
      </p:sp>
      <p:sp>
        <p:nvSpPr>
          <p:cNvPr id="6" name="灯片编号占位符 5">
            <a:extLst>
              <a:ext uri="{FF2B5EF4-FFF2-40B4-BE49-F238E27FC236}">
                <a16:creationId xmlns:a16="http://schemas.microsoft.com/office/drawing/2014/main" id="{187889CB-972E-4EAA-8513-21BCABECEABD}"/>
              </a:ext>
            </a:extLst>
          </p:cNvPr>
          <p:cNvSpPr>
            <a:spLocks noGrp="1"/>
          </p:cNvSpPr>
          <p:nvPr>
            <p:ph type="sldNum" sz="quarter" idx="12"/>
          </p:nvPr>
        </p:nvSpPr>
        <p:spPr/>
        <p:txBody>
          <a:bodyPr/>
          <a:lstStyle/>
          <a:p>
            <a:fld id="{FC5459A1-ACE0-465C-872A-9010E575769A}" type="slidenum">
              <a:rPr lang="en-US" smtClean="0"/>
              <a:pPr/>
              <a:t>11</a:t>
            </a:fld>
            <a:endParaRPr lang="en-US"/>
          </a:p>
        </p:txBody>
      </p:sp>
    </p:spTree>
    <p:extLst>
      <p:ext uri="{BB962C8B-B14F-4D97-AF65-F5344CB8AC3E}">
        <p14:creationId xmlns:p14="http://schemas.microsoft.com/office/powerpoint/2010/main" val="1981538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929E5-0A04-46F1-8428-D1B3E36C6417}"/>
              </a:ext>
            </a:extLst>
          </p:cNvPr>
          <p:cNvSpPr>
            <a:spLocks noGrp="1"/>
          </p:cNvSpPr>
          <p:nvPr>
            <p:ph type="title"/>
          </p:nvPr>
        </p:nvSpPr>
        <p:spPr/>
        <p:txBody>
          <a:bodyPr>
            <a:normAutofit/>
          </a:bodyPr>
          <a:lstStyle/>
          <a:p>
            <a:r>
              <a:rPr lang="en-US" altLang="zh-CN" sz="3600" b="1" dirty="0"/>
              <a:t>What’s good about NW-Regressor</a:t>
            </a:r>
            <a:endParaRPr lang="zh-CN" altLang="en-US" sz="3600" b="1" dirty="0"/>
          </a:p>
        </p:txBody>
      </p:sp>
      <p:sp>
        <p:nvSpPr>
          <p:cNvPr id="3" name="内容占位符 2">
            <a:extLst>
              <a:ext uri="{FF2B5EF4-FFF2-40B4-BE49-F238E27FC236}">
                <a16:creationId xmlns:a16="http://schemas.microsoft.com/office/drawing/2014/main" id="{9F54BF84-1BCB-47E9-BB9D-3BDDB38D1C55}"/>
              </a:ext>
            </a:extLst>
          </p:cNvPr>
          <p:cNvSpPr>
            <a:spLocks noGrp="1"/>
          </p:cNvSpPr>
          <p:nvPr>
            <p:ph idx="1"/>
          </p:nvPr>
        </p:nvSpPr>
        <p:spPr/>
        <p:txBody>
          <a:bodyPr/>
          <a:lstStyle/>
          <a:p>
            <a:r>
              <a:rPr lang="en-US" altLang="zh-CN" sz="2400" dirty="0"/>
              <a:t>Consistency</a:t>
            </a:r>
          </a:p>
          <a:p>
            <a:pPr lvl="1"/>
            <a:r>
              <a:rPr lang="en-US" altLang="zh-CN" sz="2000" dirty="0"/>
              <a:t> Given enough data this algorithm converges to the optimal solution (can your deep net do this?) </a:t>
            </a:r>
          </a:p>
          <a:p>
            <a:r>
              <a:rPr lang="en-US" altLang="zh-CN" sz="2400" dirty="0"/>
              <a:t>Simplicity </a:t>
            </a:r>
          </a:p>
          <a:p>
            <a:pPr lvl="1"/>
            <a:r>
              <a:rPr lang="en-US" altLang="zh-CN" sz="2000" dirty="0"/>
              <a:t>No free parameters - information is in the data not weights (or very few if we try to learn the weighting function)</a:t>
            </a:r>
          </a:p>
          <a:p>
            <a:r>
              <a:rPr lang="en-US" altLang="zh-CN" sz="2400" dirty="0">
                <a:solidFill>
                  <a:srgbClr val="0000FF"/>
                </a:solidFill>
              </a:rPr>
              <a:t>It is the earliest form of attention</a:t>
            </a:r>
          </a:p>
          <a:p>
            <a:pPr lvl="1"/>
            <a:r>
              <a:rPr lang="en-US" altLang="zh-CN" sz="2000" dirty="0"/>
              <a:t>And probably still the major form now with slight modifications</a:t>
            </a:r>
          </a:p>
          <a:p>
            <a:pPr lvl="2"/>
            <a:r>
              <a:rPr lang="en-US" altLang="zh-CN" sz="1800" dirty="0"/>
              <a:t>Learn weighting function </a:t>
            </a:r>
          </a:p>
          <a:p>
            <a:pPr lvl="2"/>
            <a:r>
              <a:rPr lang="en-US" altLang="zh-CN" sz="1800" dirty="0"/>
              <a:t>Replace averaging (pooling) by weighted pooling</a:t>
            </a:r>
            <a:endParaRPr lang="zh-CN" altLang="en-US" sz="1800" dirty="0"/>
          </a:p>
        </p:txBody>
      </p:sp>
      <p:sp>
        <p:nvSpPr>
          <p:cNvPr id="4" name="页脚占位符 3">
            <a:extLst>
              <a:ext uri="{FF2B5EF4-FFF2-40B4-BE49-F238E27FC236}">
                <a16:creationId xmlns:a16="http://schemas.microsoft.com/office/drawing/2014/main" id="{5D2FF92E-A251-4CFA-A8AD-C09B40B146FA}"/>
              </a:ext>
            </a:extLst>
          </p:cNvPr>
          <p:cNvSpPr>
            <a:spLocks noGrp="1"/>
          </p:cNvSpPr>
          <p:nvPr>
            <p:ph type="ftr" sz="quarter" idx="11"/>
          </p:nvPr>
        </p:nvSpPr>
        <p:spPr/>
        <p:txBody>
          <a:bodyPr/>
          <a:lstStyle/>
          <a:p>
            <a:r>
              <a:rPr lang="en-US"/>
              <a:t>CIS 5525</a:t>
            </a:r>
          </a:p>
        </p:txBody>
      </p:sp>
      <p:sp>
        <p:nvSpPr>
          <p:cNvPr id="5" name="灯片编号占位符 4">
            <a:extLst>
              <a:ext uri="{FF2B5EF4-FFF2-40B4-BE49-F238E27FC236}">
                <a16:creationId xmlns:a16="http://schemas.microsoft.com/office/drawing/2014/main" id="{5848DCB1-6E2A-441C-AB38-31DDFB8CE16F}"/>
              </a:ext>
            </a:extLst>
          </p:cNvPr>
          <p:cNvSpPr>
            <a:spLocks noGrp="1"/>
          </p:cNvSpPr>
          <p:nvPr>
            <p:ph type="sldNum" sz="quarter" idx="12"/>
          </p:nvPr>
        </p:nvSpPr>
        <p:spPr/>
        <p:txBody>
          <a:bodyPr/>
          <a:lstStyle/>
          <a:p>
            <a:fld id="{FC5459A1-ACE0-465C-872A-9010E575769A}" type="slidenum">
              <a:rPr lang="en-US" smtClean="0"/>
              <a:pPr/>
              <a:t>12</a:t>
            </a:fld>
            <a:endParaRPr lang="en-US"/>
          </a:p>
        </p:txBody>
      </p:sp>
    </p:spTree>
    <p:extLst>
      <p:ext uri="{BB962C8B-B14F-4D97-AF65-F5344CB8AC3E}">
        <p14:creationId xmlns:p14="http://schemas.microsoft.com/office/powerpoint/2010/main" val="252753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箭头连接符 4">
            <a:extLst>
              <a:ext uri="{FF2B5EF4-FFF2-40B4-BE49-F238E27FC236}">
                <a16:creationId xmlns:a16="http://schemas.microsoft.com/office/drawing/2014/main" id="{52A9BC2C-46AF-42C1-85AA-AC89A49C6BA1}"/>
              </a:ext>
            </a:extLst>
          </p:cNvPr>
          <p:cNvCxnSpPr/>
          <p:nvPr/>
        </p:nvCxnSpPr>
        <p:spPr>
          <a:xfrm flipV="1">
            <a:off x="1626745" y="124777"/>
            <a:ext cx="0" cy="3600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3EC1C4A1-9BCC-438D-852B-0495C5275CCD}"/>
              </a:ext>
            </a:extLst>
          </p:cNvPr>
          <p:cNvCxnSpPr>
            <a:cxnSpLocks/>
          </p:cNvCxnSpPr>
          <p:nvPr/>
        </p:nvCxnSpPr>
        <p:spPr>
          <a:xfrm>
            <a:off x="1626745" y="3725177"/>
            <a:ext cx="35920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CE11EE8A-F965-4F4C-B9AF-76B761BBBC39}"/>
              </a:ext>
            </a:extLst>
          </p:cNvPr>
          <p:cNvCxnSpPr>
            <a:cxnSpLocks/>
          </p:cNvCxnSpPr>
          <p:nvPr/>
        </p:nvCxnSpPr>
        <p:spPr>
          <a:xfrm flipH="1">
            <a:off x="270752" y="3697503"/>
            <a:ext cx="1355995" cy="1395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E0095D8-3CC7-4484-B38A-A9E5CD728DBE}"/>
              </a:ext>
            </a:extLst>
          </p:cNvPr>
          <p:cNvCxnSpPr>
            <a:cxnSpLocks/>
            <a:stCxn id="10" idx="5"/>
            <a:endCxn id="31" idx="1"/>
          </p:cNvCxnSpPr>
          <p:nvPr/>
        </p:nvCxnSpPr>
        <p:spPr>
          <a:xfrm>
            <a:off x="2337088" y="1212951"/>
            <a:ext cx="495917" cy="386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34E49764-0C84-449F-B2D3-A14CEF930133}"/>
              </a:ext>
            </a:extLst>
          </p:cNvPr>
          <p:cNvGrpSpPr/>
          <p:nvPr/>
        </p:nvGrpSpPr>
        <p:grpSpPr>
          <a:xfrm>
            <a:off x="2152681" y="751564"/>
            <a:ext cx="302156" cy="493023"/>
            <a:chOff x="2289624" y="671411"/>
            <a:chExt cx="302156" cy="493023"/>
          </a:xfrm>
        </p:grpSpPr>
        <p:sp>
          <p:nvSpPr>
            <p:cNvPr id="10" name="椭圆 9">
              <a:extLst>
                <a:ext uri="{FF2B5EF4-FFF2-40B4-BE49-F238E27FC236}">
                  <a16:creationId xmlns:a16="http://schemas.microsoft.com/office/drawing/2014/main" id="{C5034721-7FFF-4E18-A216-A45EA22DE06E}"/>
                </a:ext>
              </a:extLst>
            </p:cNvPr>
            <p:cNvSpPr/>
            <p:nvPr/>
          </p:nvSpPr>
          <p:spPr>
            <a:xfrm>
              <a:off x="2289624" y="948410"/>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021E8EA-3F5B-4026-AD8A-8143D2EBDFC5}"/>
                    </a:ext>
                  </a:extLst>
                </p:cNvPr>
                <p:cNvSpPr txBox="1"/>
                <p:nvPr/>
              </p:nvSpPr>
              <p:spPr>
                <a:xfrm>
                  <a:off x="2303303" y="671411"/>
                  <a:ext cx="2884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24" name="文本框 23">
                  <a:extLst>
                    <a:ext uri="{FF2B5EF4-FFF2-40B4-BE49-F238E27FC236}">
                      <a16:creationId xmlns:a16="http://schemas.microsoft.com/office/drawing/2014/main" id="{1021E8EA-3F5B-4026-AD8A-8143D2EBDFC5}"/>
                    </a:ext>
                  </a:extLst>
                </p:cNvPr>
                <p:cNvSpPr txBox="1">
                  <a:spLocks noRot="1" noChangeAspect="1" noMove="1" noResize="1" noEditPoints="1" noAdjustHandles="1" noChangeArrowheads="1" noChangeShapeType="1" noTextEdit="1"/>
                </p:cNvSpPr>
                <p:nvPr/>
              </p:nvSpPr>
              <p:spPr>
                <a:xfrm>
                  <a:off x="2303303" y="671411"/>
                  <a:ext cx="288477" cy="276999"/>
                </a:xfrm>
                <a:prstGeom prst="rect">
                  <a:avLst/>
                </a:prstGeom>
                <a:blipFill>
                  <a:blip r:embed="rId2"/>
                  <a:stretch>
                    <a:fillRect l="-20833" r="-6250" b="-15217"/>
                  </a:stretch>
                </a:blipFill>
              </p:spPr>
              <p:txBody>
                <a:bodyPr/>
                <a:lstStyle/>
                <a:p>
                  <a:r>
                    <a:rPr lang="zh-CN" altLang="en-US">
                      <a:noFill/>
                    </a:rPr>
                    <a:t> </a:t>
                  </a:r>
                </a:p>
              </p:txBody>
            </p:sp>
          </mc:Fallback>
        </mc:AlternateContent>
      </p:grpSp>
      <p:grpSp>
        <p:nvGrpSpPr>
          <p:cNvPr id="28" name="组合 27">
            <a:extLst>
              <a:ext uri="{FF2B5EF4-FFF2-40B4-BE49-F238E27FC236}">
                <a16:creationId xmlns:a16="http://schemas.microsoft.com/office/drawing/2014/main" id="{4920356C-1632-40F3-BDE6-671E4ABB8305}"/>
              </a:ext>
            </a:extLst>
          </p:cNvPr>
          <p:cNvGrpSpPr/>
          <p:nvPr/>
        </p:nvGrpSpPr>
        <p:grpSpPr>
          <a:xfrm>
            <a:off x="2549935" y="709426"/>
            <a:ext cx="273662" cy="508949"/>
            <a:chOff x="2621451" y="940013"/>
            <a:chExt cx="273662" cy="508949"/>
          </a:xfrm>
        </p:grpSpPr>
        <p:sp>
          <p:nvSpPr>
            <p:cNvPr id="12" name="椭圆 11">
              <a:extLst>
                <a:ext uri="{FF2B5EF4-FFF2-40B4-BE49-F238E27FC236}">
                  <a16:creationId xmlns:a16="http://schemas.microsoft.com/office/drawing/2014/main" id="{8A210748-611E-4163-8D65-FF22C48C9AB3}"/>
                </a:ext>
              </a:extLst>
            </p:cNvPr>
            <p:cNvSpPr/>
            <p:nvPr/>
          </p:nvSpPr>
          <p:spPr>
            <a:xfrm>
              <a:off x="2679067" y="1232938"/>
              <a:ext cx="216046" cy="216024"/>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B17DD4B0-42A3-4931-A137-E0514C80EA5B}"/>
                    </a:ext>
                  </a:extLst>
                </p:cNvPr>
                <p:cNvSpPr txBox="1"/>
                <p:nvPr/>
              </p:nvSpPr>
              <p:spPr>
                <a:xfrm>
                  <a:off x="2621451" y="940013"/>
                  <a:ext cx="2591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rPr>
                              <m:t>z</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25" name="文本框 24">
                  <a:extLst>
                    <a:ext uri="{FF2B5EF4-FFF2-40B4-BE49-F238E27FC236}">
                      <a16:creationId xmlns:a16="http://schemas.microsoft.com/office/drawing/2014/main" id="{B17DD4B0-42A3-4931-A137-E0514C80EA5B}"/>
                    </a:ext>
                  </a:extLst>
                </p:cNvPr>
                <p:cNvSpPr txBox="1">
                  <a:spLocks noRot="1" noChangeAspect="1" noMove="1" noResize="1" noEditPoints="1" noAdjustHandles="1" noChangeArrowheads="1" noChangeShapeType="1" noTextEdit="1"/>
                </p:cNvSpPr>
                <p:nvPr/>
              </p:nvSpPr>
              <p:spPr>
                <a:xfrm>
                  <a:off x="2621451" y="940013"/>
                  <a:ext cx="259109" cy="276999"/>
                </a:xfrm>
                <a:prstGeom prst="rect">
                  <a:avLst/>
                </a:prstGeom>
                <a:blipFill>
                  <a:blip r:embed="rId3"/>
                  <a:stretch>
                    <a:fillRect l="-13953" r="-6977" b="-15217"/>
                  </a:stretch>
                </a:blipFill>
              </p:spPr>
              <p:txBody>
                <a:bodyPr/>
                <a:lstStyle/>
                <a:p>
                  <a:r>
                    <a:rPr lang="zh-CN" altLang="en-US">
                      <a:noFill/>
                    </a:rPr>
                    <a:t> </a:t>
                  </a:r>
                </a:p>
              </p:txBody>
            </p:sp>
          </mc:Fallback>
        </mc:AlternateContent>
      </p:grpSp>
      <p:cxnSp>
        <p:nvCxnSpPr>
          <p:cNvPr id="29" name="直接箭头连接符 28">
            <a:extLst>
              <a:ext uri="{FF2B5EF4-FFF2-40B4-BE49-F238E27FC236}">
                <a16:creationId xmlns:a16="http://schemas.microsoft.com/office/drawing/2014/main" id="{54757E2B-F590-4182-BCA9-0DE6DE2BC3B1}"/>
              </a:ext>
            </a:extLst>
          </p:cNvPr>
          <p:cNvCxnSpPr>
            <a:cxnSpLocks/>
            <a:stCxn id="31" idx="5"/>
            <a:endCxn id="45" idx="1"/>
          </p:cNvCxnSpPr>
          <p:nvPr/>
        </p:nvCxnSpPr>
        <p:spPr>
          <a:xfrm flipV="1">
            <a:off x="2985773" y="1737608"/>
            <a:ext cx="527556" cy="142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8A195D12-105B-4E2F-ADA8-3F440ED4FFBE}"/>
              </a:ext>
            </a:extLst>
          </p:cNvPr>
          <p:cNvGrpSpPr/>
          <p:nvPr/>
        </p:nvGrpSpPr>
        <p:grpSpPr>
          <a:xfrm>
            <a:off x="2801366" y="1290474"/>
            <a:ext cx="296833" cy="493023"/>
            <a:chOff x="2289624" y="671411"/>
            <a:chExt cx="296833" cy="493023"/>
          </a:xfrm>
        </p:grpSpPr>
        <p:sp>
          <p:nvSpPr>
            <p:cNvPr id="31" name="椭圆 30">
              <a:extLst>
                <a:ext uri="{FF2B5EF4-FFF2-40B4-BE49-F238E27FC236}">
                  <a16:creationId xmlns:a16="http://schemas.microsoft.com/office/drawing/2014/main" id="{B9BFCEE9-4555-472C-847D-E5C591300634}"/>
                </a:ext>
              </a:extLst>
            </p:cNvPr>
            <p:cNvSpPr/>
            <p:nvPr/>
          </p:nvSpPr>
          <p:spPr>
            <a:xfrm>
              <a:off x="2289624" y="948410"/>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97098F9E-5C28-466C-A41E-1DCCEE5AB0C1}"/>
                    </a:ext>
                  </a:extLst>
                </p:cNvPr>
                <p:cNvSpPr txBox="1"/>
                <p:nvPr/>
              </p:nvSpPr>
              <p:spPr>
                <a:xfrm>
                  <a:off x="2303303" y="671411"/>
                  <a:ext cx="2831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i="1">
                                <a:latin typeface="Cambria Math" panose="02040503050406030204" pitchFamily="18" charset="0"/>
                              </a:rPr>
                              <m:t>1</m:t>
                            </m:r>
                          </m:sub>
                        </m:sSub>
                      </m:oMath>
                    </m:oMathPara>
                  </a14:m>
                  <a:endParaRPr lang="zh-CN" altLang="en-US" dirty="0"/>
                </a:p>
              </p:txBody>
            </p:sp>
          </mc:Choice>
          <mc:Fallback xmlns="">
            <p:sp>
              <p:nvSpPr>
                <p:cNvPr id="32" name="文本框 31">
                  <a:extLst>
                    <a:ext uri="{FF2B5EF4-FFF2-40B4-BE49-F238E27FC236}">
                      <a16:creationId xmlns:a16="http://schemas.microsoft.com/office/drawing/2014/main" id="{97098F9E-5C28-466C-A41E-1DCCEE5AB0C1}"/>
                    </a:ext>
                  </a:extLst>
                </p:cNvPr>
                <p:cNvSpPr txBox="1">
                  <a:spLocks noRot="1" noChangeAspect="1" noMove="1" noResize="1" noEditPoints="1" noAdjustHandles="1" noChangeArrowheads="1" noChangeShapeType="1" noTextEdit="1"/>
                </p:cNvSpPr>
                <p:nvPr/>
              </p:nvSpPr>
              <p:spPr>
                <a:xfrm>
                  <a:off x="2303303" y="671411"/>
                  <a:ext cx="283154" cy="276999"/>
                </a:xfrm>
                <a:prstGeom prst="rect">
                  <a:avLst/>
                </a:prstGeom>
                <a:blipFill>
                  <a:blip r:embed="rId4"/>
                  <a:stretch>
                    <a:fillRect l="-21739" r="-6522" b="-15556"/>
                  </a:stretch>
                </a:blipFill>
              </p:spPr>
              <p:txBody>
                <a:bodyPr/>
                <a:lstStyle/>
                <a:p>
                  <a:r>
                    <a:rPr lang="zh-CN" altLang="en-US">
                      <a:noFill/>
                    </a:rPr>
                    <a:t> </a:t>
                  </a:r>
                </a:p>
              </p:txBody>
            </p:sp>
          </mc:Fallback>
        </mc:AlternateContent>
      </p:grpSp>
      <p:grpSp>
        <p:nvGrpSpPr>
          <p:cNvPr id="33" name="组合 32">
            <a:extLst>
              <a:ext uri="{FF2B5EF4-FFF2-40B4-BE49-F238E27FC236}">
                <a16:creationId xmlns:a16="http://schemas.microsoft.com/office/drawing/2014/main" id="{880031B0-FC82-4CFC-944F-2C5D4C5C81A1}"/>
              </a:ext>
            </a:extLst>
          </p:cNvPr>
          <p:cNvGrpSpPr/>
          <p:nvPr/>
        </p:nvGrpSpPr>
        <p:grpSpPr>
          <a:xfrm>
            <a:off x="3101860" y="1094338"/>
            <a:ext cx="268431" cy="509048"/>
            <a:chOff x="2626682" y="939914"/>
            <a:chExt cx="268431" cy="509048"/>
          </a:xfrm>
        </p:grpSpPr>
        <p:sp>
          <p:nvSpPr>
            <p:cNvPr id="34" name="椭圆 33">
              <a:extLst>
                <a:ext uri="{FF2B5EF4-FFF2-40B4-BE49-F238E27FC236}">
                  <a16:creationId xmlns:a16="http://schemas.microsoft.com/office/drawing/2014/main" id="{C65792EA-7F38-495F-B788-D931548CF7CE}"/>
                </a:ext>
              </a:extLst>
            </p:cNvPr>
            <p:cNvSpPr/>
            <p:nvPr/>
          </p:nvSpPr>
          <p:spPr>
            <a:xfrm>
              <a:off x="2679067" y="1232938"/>
              <a:ext cx="216046" cy="216024"/>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97D0CDD6-9D38-4EB2-9CCD-FA7B8F3BC8A3}"/>
                    </a:ext>
                  </a:extLst>
                </p:cNvPr>
                <p:cNvSpPr txBox="1"/>
                <p:nvPr/>
              </p:nvSpPr>
              <p:spPr>
                <a:xfrm>
                  <a:off x="2626682" y="939914"/>
                  <a:ext cx="2668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i="1">
                                <a:latin typeface="Cambria Math" panose="02040503050406030204" pitchFamily="18" charset="0"/>
                              </a:rPr>
                              <m:t>2</m:t>
                            </m:r>
                          </m:sub>
                        </m:sSub>
                      </m:oMath>
                    </m:oMathPara>
                  </a14:m>
                  <a:endParaRPr lang="zh-CN" altLang="en-US" dirty="0"/>
                </a:p>
              </p:txBody>
            </p:sp>
          </mc:Choice>
          <mc:Fallback xmlns="">
            <p:sp>
              <p:nvSpPr>
                <p:cNvPr id="35" name="文本框 34">
                  <a:extLst>
                    <a:ext uri="{FF2B5EF4-FFF2-40B4-BE49-F238E27FC236}">
                      <a16:creationId xmlns:a16="http://schemas.microsoft.com/office/drawing/2014/main" id="{97D0CDD6-9D38-4EB2-9CCD-FA7B8F3BC8A3}"/>
                    </a:ext>
                  </a:extLst>
                </p:cNvPr>
                <p:cNvSpPr txBox="1">
                  <a:spLocks noRot="1" noChangeAspect="1" noMove="1" noResize="1" noEditPoints="1" noAdjustHandles="1" noChangeArrowheads="1" noChangeShapeType="1" noTextEdit="1"/>
                </p:cNvSpPr>
                <p:nvPr/>
              </p:nvSpPr>
              <p:spPr>
                <a:xfrm>
                  <a:off x="2626682" y="939914"/>
                  <a:ext cx="266803" cy="276999"/>
                </a:xfrm>
                <a:prstGeom prst="rect">
                  <a:avLst/>
                </a:prstGeom>
                <a:blipFill>
                  <a:blip r:embed="rId5"/>
                  <a:stretch>
                    <a:fillRect l="-11364" r="-6818" b="-15556"/>
                  </a:stretch>
                </a:blipFill>
              </p:spPr>
              <p:txBody>
                <a:bodyPr/>
                <a:lstStyle/>
                <a:p>
                  <a:r>
                    <a:rPr lang="zh-CN" altLang="en-US">
                      <a:noFill/>
                    </a:rPr>
                    <a:t> </a:t>
                  </a:r>
                </a:p>
              </p:txBody>
            </p:sp>
          </mc:Fallback>
        </mc:AlternateContent>
      </p:grpSp>
      <p:cxnSp>
        <p:nvCxnSpPr>
          <p:cNvPr id="43" name="直接箭头连接符 42">
            <a:extLst>
              <a:ext uri="{FF2B5EF4-FFF2-40B4-BE49-F238E27FC236}">
                <a16:creationId xmlns:a16="http://schemas.microsoft.com/office/drawing/2014/main" id="{742728DE-4433-40B6-9508-A4464262999F}"/>
              </a:ext>
            </a:extLst>
          </p:cNvPr>
          <p:cNvCxnSpPr>
            <a:cxnSpLocks/>
            <a:stCxn id="45" idx="5"/>
            <a:endCxn id="68" idx="2"/>
          </p:cNvCxnSpPr>
          <p:nvPr/>
        </p:nvCxnSpPr>
        <p:spPr>
          <a:xfrm>
            <a:off x="3666097" y="1890360"/>
            <a:ext cx="392737" cy="2781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44" name="组合 43">
            <a:extLst>
              <a:ext uri="{FF2B5EF4-FFF2-40B4-BE49-F238E27FC236}">
                <a16:creationId xmlns:a16="http://schemas.microsoft.com/office/drawing/2014/main" id="{E9F573D9-8F2F-44B3-A067-514FB8886439}"/>
              </a:ext>
            </a:extLst>
          </p:cNvPr>
          <p:cNvGrpSpPr/>
          <p:nvPr/>
        </p:nvGrpSpPr>
        <p:grpSpPr>
          <a:xfrm>
            <a:off x="3481690" y="1428973"/>
            <a:ext cx="302156" cy="493023"/>
            <a:chOff x="2289624" y="671411"/>
            <a:chExt cx="302156" cy="493023"/>
          </a:xfrm>
        </p:grpSpPr>
        <p:sp>
          <p:nvSpPr>
            <p:cNvPr id="45" name="椭圆 44">
              <a:extLst>
                <a:ext uri="{FF2B5EF4-FFF2-40B4-BE49-F238E27FC236}">
                  <a16:creationId xmlns:a16="http://schemas.microsoft.com/office/drawing/2014/main" id="{74DCA3B6-9653-4F38-8DC2-2CAE8021188D}"/>
                </a:ext>
              </a:extLst>
            </p:cNvPr>
            <p:cNvSpPr/>
            <p:nvPr/>
          </p:nvSpPr>
          <p:spPr>
            <a:xfrm>
              <a:off x="2289624" y="948410"/>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008000"/>
                </a:highlight>
              </a:endParaRPr>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BA9C9FE8-21BF-48CF-A363-160E6A0CB986}"/>
                    </a:ext>
                  </a:extLst>
                </p:cNvPr>
                <p:cNvSpPr txBox="1"/>
                <p:nvPr/>
              </p:nvSpPr>
              <p:spPr>
                <a:xfrm>
                  <a:off x="2303303" y="671411"/>
                  <a:ext cx="2884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6" name="文本框 45">
                  <a:extLst>
                    <a:ext uri="{FF2B5EF4-FFF2-40B4-BE49-F238E27FC236}">
                      <a16:creationId xmlns:a16="http://schemas.microsoft.com/office/drawing/2014/main" id="{BA9C9FE8-21BF-48CF-A363-160E6A0CB986}"/>
                    </a:ext>
                  </a:extLst>
                </p:cNvPr>
                <p:cNvSpPr txBox="1">
                  <a:spLocks noRot="1" noChangeAspect="1" noMove="1" noResize="1" noEditPoints="1" noAdjustHandles="1" noChangeArrowheads="1" noChangeShapeType="1" noTextEdit="1"/>
                </p:cNvSpPr>
                <p:nvPr/>
              </p:nvSpPr>
              <p:spPr>
                <a:xfrm>
                  <a:off x="2303303" y="671411"/>
                  <a:ext cx="288477" cy="276999"/>
                </a:xfrm>
                <a:prstGeom prst="rect">
                  <a:avLst/>
                </a:prstGeom>
                <a:blipFill>
                  <a:blip r:embed="rId6"/>
                  <a:stretch>
                    <a:fillRect l="-20833" r="-6250" b="-15217"/>
                  </a:stretch>
                </a:blipFill>
              </p:spPr>
              <p:txBody>
                <a:bodyPr/>
                <a:lstStyle/>
                <a:p>
                  <a:r>
                    <a:rPr lang="zh-CN" altLang="en-US">
                      <a:noFill/>
                    </a:rPr>
                    <a:t> </a:t>
                  </a:r>
                </a:p>
              </p:txBody>
            </p:sp>
          </mc:Fallback>
        </mc:AlternateContent>
      </p:grpSp>
      <p:grpSp>
        <p:nvGrpSpPr>
          <p:cNvPr id="47" name="组合 46">
            <a:extLst>
              <a:ext uri="{FF2B5EF4-FFF2-40B4-BE49-F238E27FC236}">
                <a16:creationId xmlns:a16="http://schemas.microsoft.com/office/drawing/2014/main" id="{514697D4-E914-4996-9AAF-653952F54E55}"/>
              </a:ext>
            </a:extLst>
          </p:cNvPr>
          <p:cNvGrpSpPr/>
          <p:nvPr/>
        </p:nvGrpSpPr>
        <p:grpSpPr>
          <a:xfrm>
            <a:off x="3805710" y="1353127"/>
            <a:ext cx="293656" cy="494037"/>
            <a:chOff x="2601457" y="954925"/>
            <a:chExt cx="293656" cy="494037"/>
          </a:xfrm>
        </p:grpSpPr>
        <p:sp>
          <p:nvSpPr>
            <p:cNvPr id="48" name="椭圆 47">
              <a:extLst>
                <a:ext uri="{FF2B5EF4-FFF2-40B4-BE49-F238E27FC236}">
                  <a16:creationId xmlns:a16="http://schemas.microsoft.com/office/drawing/2014/main" id="{5292DFF2-C2FB-4C06-B001-A7D6B5C77928}"/>
                </a:ext>
              </a:extLst>
            </p:cNvPr>
            <p:cNvSpPr/>
            <p:nvPr/>
          </p:nvSpPr>
          <p:spPr>
            <a:xfrm>
              <a:off x="2679067" y="1232938"/>
              <a:ext cx="216046" cy="216024"/>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26B53743-056E-41E5-82E6-0E2032B6AA60}"/>
                    </a:ext>
                  </a:extLst>
                </p:cNvPr>
                <p:cNvSpPr txBox="1"/>
                <p:nvPr/>
              </p:nvSpPr>
              <p:spPr>
                <a:xfrm>
                  <a:off x="2601457" y="954925"/>
                  <a:ext cx="2668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i="1">
                                <a:latin typeface="Cambria Math" panose="02040503050406030204" pitchFamily="18" charset="0"/>
                              </a:rPr>
                              <m:t>3</m:t>
                            </m:r>
                          </m:sub>
                        </m:sSub>
                      </m:oMath>
                    </m:oMathPara>
                  </a14:m>
                  <a:endParaRPr lang="zh-CN" altLang="en-US" dirty="0"/>
                </a:p>
              </p:txBody>
            </p:sp>
          </mc:Choice>
          <mc:Fallback xmlns="">
            <p:sp>
              <p:nvSpPr>
                <p:cNvPr id="49" name="文本框 48">
                  <a:extLst>
                    <a:ext uri="{FF2B5EF4-FFF2-40B4-BE49-F238E27FC236}">
                      <a16:creationId xmlns:a16="http://schemas.microsoft.com/office/drawing/2014/main" id="{26B53743-056E-41E5-82E6-0E2032B6AA60}"/>
                    </a:ext>
                  </a:extLst>
                </p:cNvPr>
                <p:cNvSpPr txBox="1">
                  <a:spLocks noRot="1" noChangeAspect="1" noMove="1" noResize="1" noEditPoints="1" noAdjustHandles="1" noChangeArrowheads="1" noChangeShapeType="1" noTextEdit="1"/>
                </p:cNvSpPr>
                <p:nvPr/>
              </p:nvSpPr>
              <p:spPr>
                <a:xfrm>
                  <a:off x="2601457" y="954925"/>
                  <a:ext cx="266803" cy="276999"/>
                </a:xfrm>
                <a:prstGeom prst="rect">
                  <a:avLst/>
                </a:prstGeom>
                <a:blipFill>
                  <a:blip r:embed="rId7"/>
                  <a:stretch>
                    <a:fillRect l="-11364" r="-9091" b="-15556"/>
                  </a:stretch>
                </a:blipFill>
              </p:spPr>
              <p:txBody>
                <a:bodyPr/>
                <a:lstStyle/>
                <a:p>
                  <a:r>
                    <a:rPr lang="zh-CN" altLang="en-US">
                      <a:noFill/>
                    </a:rPr>
                    <a:t> </a:t>
                  </a:r>
                </a:p>
              </p:txBody>
            </p:sp>
          </mc:Fallback>
        </mc:AlternateContent>
      </p:grpSp>
      <p:cxnSp>
        <p:nvCxnSpPr>
          <p:cNvPr id="50" name="直接箭头连接符 49">
            <a:extLst>
              <a:ext uri="{FF2B5EF4-FFF2-40B4-BE49-F238E27FC236}">
                <a16:creationId xmlns:a16="http://schemas.microsoft.com/office/drawing/2014/main" id="{AA84900E-2FAE-4C9A-BDD9-B8F985F058C3}"/>
              </a:ext>
            </a:extLst>
          </p:cNvPr>
          <p:cNvCxnSpPr>
            <a:cxnSpLocks/>
            <a:stCxn id="12" idx="4"/>
            <a:endCxn id="31" idx="1"/>
          </p:cNvCxnSpPr>
          <p:nvPr/>
        </p:nvCxnSpPr>
        <p:spPr>
          <a:xfrm>
            <a:off x="2715574" y="1218375"/>
            <a:ext cx="117431" cy="380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AFE5F95C-6BC2-4BBB-A091-9B281C2F6E9A}"/>
              </a:ext>
            </a:extLst>
          </p:cNvPr>
          <p:cNvCxnSpPr>
            <a:cxnSpLocks/>
            <a:stCxn id="34" idx="4"/>
            <a:endCxn id="45" idx="1"/>
          </p:cNvCxnSpPr>
          <p:nvPr/>
        </p:nvCxnSpPr>
        <p:spPr>
          <a:xfrm>
            <a:off x="3262268" y="1603386"/>
            <a:ext cx="251061" cy="134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67" name="组合 66">
            <a:extLst>
              <a:ext uri="{FF2B5EF4-FFF2-40B4-BE49-F238E27FC236}">
                <a16:creationId xmlns:a16="http://schemas.microsoft.com/office/drawing/2014/main" id="{BA3613DA-1DC8-4A89-B842-1957E1077E5E}"/>
              </a:ext>
            </a:extLst>
          </p:cNvPr>
          <p:cNvGrpSpPr/>
          <p:nvPr/>
        </p:nvGrpSpPr>
        <p:grpSpPr>
          <a:xfrm>
            <a:off x="4058834" y="1783497"/>
            <a:ext cx="302156" cy="493023"/>
            <a:chOff x="2289624" y="671411"/>
            <a:chExt cx="302156" cy="493023"/>
          </a:xfrm>
        </p:grpSpPr>
        <p:sp>
          <p:nvSpPr>
            <p:cNvPr id="68" name="椭圆 67">
              <a:extLst>
                <a:ext uri="{FF2B5EF4-FFF2-40B4-BE49-F238E27FC236}">
                  <a16:creationId xmlns:a16="http://schemas.microsoft.com/office/drawing/2014/main" id="{C311E226-0DD9-4709-BE9C-415DE37AF86E}"/>
                </a:ext>
              </a:extLst>
            </p:cNvPr>
            <p:cNvSpPr/>
            <p:nvPr/>
          </p:nvSpPr>
          <p:spPr>
            <a:xfrm>
              <a:off x="2289624" y="948410"/>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008000"/>
                </a:highlight>
              </a:endParaRPr>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1F9EDC0C-B719-43E1-8625-060DAFE9E5A6}"/>
                    </a:ext>
                  </a:extLst>
                </p:cNvPr>
                <p:cNvSpPr txBox="1"/>
                <p:nvPr/>
              </p:nvSpPr>
              <p:spPr>
                <a:xfrm>
                  <a:off x="2303303" y="671411"/>
                  <a:ext cx="2884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69" name="文本框 68">
                  <a:extLst>
                    <a:ext uri="{FF2B5EF4-FFF2-40B4-BE49-F238E27FC236}">
                      <a16:creationId xmlns:a16="http://schemas.microsoft.com/office/drawing/2014/main" id="{1F9EDC0C-B719-43E1-8625-060DAFE9E5A6}"/>
                    </a:ext>
                  </a:extLst>
                </p:cNvPr>
                <p:cNvSpPr txBox="1">
                  <a:spLocks noRot="1" noChangeAspect="1" noMove="1" noResize="1" noEditPoints="1" noAdjustHandles="1" noChangeArrowheads="1" noChangeShapeType="1" noTextEdit="1"/>
                </p:cNvSpPr>
                <p:nvPr/>
              </p:nvSpPr>
              <p:spPr>
                <a:xfrm>
                  <a:off x="2303303" y="671411"/>
                  <a:ext cx="288477" cy="276999"/>
                </a:xfrm>
                <a:prstGeom prst="rect">
                  <a:avLst/>
                </a:prstGeom>
                <a:blipFill>
                  <a:blip r:embed="rId8"/>
                  <a:stretch>
                    <a:fillRect l="-21277" r="-8511" b="-15556"/>
                  </a:stretch>
                </a:blipFill>
              </p:spPr>
              <p:txBody>
                <a:bodyPr/>
                <a:lstStyle/>
                <a:p>
                  <a:r>
                    <a:rPr lang="zh-CN" altLang="en-US">
                      <a:noFill/>
                    </a:rPr>
                    <a:t> </a:t>
                  </a:r>
                </a:p>
              </p:txBody>
            </p:sp>
          </mc:Fallback>
        </mc:AlternateContent>
      </p:grpSp>
      <p:cxnSp>
        <p:nvCxnSpPr>
          <p:cNvPr id="72" name="直接箭头连接符 71">
            <a:extLst>
              <a:ext uri="{FF2B5EF4-FFF2-40B4-BE49-F238E27FC236}">
                <a16:creationId xmlns:a16="http://schemas.microsoft.com/office/drawing/2014/main" id="{CF492519-7119-4FB3-B385-60829154C347}"/>
              </a:ext>
            </a:extLst>
          </p:cNvPr>
          <p:cNvCxnSpPr>
            <a:cxnSpLocks/>
            <a:stCxn id="48" idx="4"/>
            <a:endCxn id="68" idx="2"/>
          </p:cNvCxnSpPr>
          <p:nvPr/>
        </p:nvCxnSpPr>
        <p:spPr>
          <a:xfrm>
            <a:off x="3991343" y="1847164"/>
            <a:ext cx="67491" cy="3213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7" name="椭圆 76">
            <a:extLst>
              <a:ext uri="{FF2B5EF4-FFF2-40B4-BE49-F238E27FC236}">
                <a16:creationId xmlns:a16="http://schemas.microsoft.com/office/drawing/2014/main" id="{8E662C20-F403-4D55-8132-10A74B7B8B9E}"/>
              </a:ext>
            </a:extLst>
          </p:cNvPr>
          <p:cNvSpPr/>
          <p:nvPr/>
        </p:nvSpPr>
        <p:spPr>
          <a:xfrm>
            <a:off x="4000705" y="2475662"/>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008000"/>
              </a:highlight>
            </a:endParaRPr>
          </a:p>
        </p:txBody>
      </p:sp>
      <p:sp>
        <p:nvSpPr>
          <p:cNvPr id="86" name="椭圆 85">
            <a:extLst>
              <a:ext uri="{FF2B5EF4-FFF2-40B4-BE49-F238E27FC236}">
                <a16:creationId xmlns:a16="http://schemas.microsoft.com/office/drawing/2014/main" id="{6669A665-B910-4985-A817-6685F5847033}"/>
              </a:ext>
            </a:extLst>
          </p:cNvPr>
          <p:cNvSpPr/>
          <p:nvPr/>
        </p:nvSpPr>
        <p:spPr>
          <a:xfrm>
            <a:off x="4418361" y="2388808"/>
            <a:ext cx="216046" cy="216024"/>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0" name="组合 89">
            <a:extLst>
              <a:ext uri="{FF2B5EF4-FFF2-40B4-BE49-F238E27FC236}">
                <a16:creationId xmlns:a16="http://schemas.microsoft.com/office/drawing/2014/main" id="{6B16DC3B-DD32-4101-B5B6-F43E6B925B94}"/>
              </a:ext>
            </a:extLst>
          </p:cNvPr>
          <p:cNvGrpSpPr/>
          <p:nvPr/>
        </p:nvGrpSpPr>
        <p:grpSpPr>
          <a:xfrm>
            <a:off x="3035317" y="3204093"/>
            <a:ext cx="688456" cy="396067"/>
            <a:chOff x="3632312" y="2841842"/>
            <a:chExt cx="430653" cy="247753"/>
          </a:xfrm>
        </p:grpSpPr>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E4ECE66-FD9F-4A18-A80C-E1A38FFF37BB}"/>
                    </a:ext>
                  </a:extLst>
                </p:cNvPr>
                <p:cNvSpPr txBox="1"/>
                <p:nvPr/>
              </p:nvSpPr>
              <p:spPr>
                <a:xfrm>
                  <a:off x="3831373" y="2858565"/>
                  <a:ext cx="231592" cy="2310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𝒁</m:t>
                            </m:r>
                          </m:e>
                          <m:sub>
                            <m:r>
                              <a:rPr lang="en-US" altLang="zh-CN" sz="2400" b="1" i="1" smtClean="0">
                                <a:latin typeface="Cambria Math" panose="02040503050406030204" pitchFamily="18" charset="0"/>
                              </a:rPr>
                              <m:t>𝒕</m:t>
                            </m:r>
                          </m:sub>
                        </m:sSub>
                      </m:oMath>
                    </m:oMathPara>
                  </a14:m>
                  <a:endParaRPr lang="zh-CN" altLang="en-US" sz="2400" b="1" dirty="0"/>
                </a:p>
              </p:txBody>
            </p:sp>
          </mc:Choice>
          <mc:Fallback xmlns="">
            <p:sp>
              <p:nvSpPr>
                <p:cNvPr id="42" name="文本框 41">
                  <a:extLst>
                    <a:ext uri="{FF2B5EF4-FFF2-40B4-BE49-F238E27FC236}">
                      <a16:creationId xmlns:a16="http://schemas.microsoft.com/office/drawing/2014/main" id="{6E4ECE66-FD9F-4A18-A80C-E1A38FFF37BB}"/>
                    </a:ext>
                  </a:extLst>
                </p:cNvPr>
                <p:cNvSpPr txBox="1">
                  <a:spLocks noRot="1" noChangeAspect="1" noMove="1" noResize="1" noEditPoints="1" noAdjustHandles="1" noChangeArrowheads="1" noChangeShapeType="1" noTextEdit="1"/>
                </p:cNvSpPr>
                <p:nvPr/>
              </p:nvSpPr>
              <p:spPr>
                <a:xfrm>
                  <a:off x="3831373" y="2858565"/>
                  <a:ext cx="231592" cy="231030"/>
                </a:xfrm>
                <a:prstGeom prst="rect">
                  <a:avLst/>
                </a:prstGeom>
                <a:blipFill>
                  <a:blip r:embed="rId9"/>
                  <a:stretch>
                    <a:fillRect l="-18033" r="-8197" b="-13115"/>
                  </a:stretch>
                </a:blipFill>
              </p:spPr>
              <p:txBody>
                <a:bodyPr/>
                <a:lstStyle/>
                <a:p>
                  <a:r>
                    <a:rPr lang="zh-CN" altLang="en-US">
                      <a:noFill/>
                    </a:rPr>
                    <a:t> </a:t>
                  </a:r>
                </a:p>
              </p:txBody>
            </p:sp>
          </mc:Fallback>
        </mc:AlternateContent>
        <p:sp>
          <p:nvSpPr>
            <p:cNvPr id="89" name="椭圆 88">
              <a:extLst>
                <a:ext uri="{FF2B5EF4-FFF2-40B4-BE49-F238E27FC236}">
                  <a16:creationId xmlns:a16="http://schemas.microsoft.com/office/drawing/2014/main" id="{D299B995-B264-42D0-BF47-0B337668C7B3}"/>
                </a:ext>
              </a:extLst>
            </p:cNvPr>
            <p:cNvSpPr/>
            <p:nvPr/>
          </p:nvSpPr>
          <p:spPr>
            <a:xfrm>
              <a:off x="3632312" y="2841842"/>
              <a:ext cx="216046" cy="216024"/>
            </a:xfrm>
            <a:prstGeom prst="ellipse">
              <a:avLst/>
            </a:prstGeom>
            <a:solidFill>
              <a:schemeClr val="accent6">
                <a:lumMod val="40000"/>
                <a:lumOff val="60000"/>
              </a:schemeClr>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02" name="组合 101">
            <a:extLst>
              <a:ext uri="{FF2B5EF4-FFF2-40B4-BE49-F238E27FC236}">
                <a16:creationId xmlns:a16="http://schemas.microsoft.com/office/drawing/2014/main" id="{0E0D98DA-7DF9-454E-9456-3801B59469F6}"/>
              </a:ext>
            </a:extLst>
          </p:cNvPr>
          <p:cNvGrpSpPr/>
          <p:nvPr/>
        </p:nvGrpSpPr>
        <p:grpSpPr>
          <a:xfrm>
            <a:off x="2952487" y="2418041"/>
            <a:ext cx="488532" cy="528801"/>
            <a:chOff x="3372806" y="2502402"/>
            <a:chExt cx="488532" cy="528801"/>
          </a:xfrm>
        </p:grpSpPr>
        <p:sp>
          <p:nvSpPr>
            <p:cNvPr id="80" name="椭圆 79">
              <a:extLst>
                <a:ext uri="{FF2B5EF4-FFF2-40B4-BE49-F238E27FC236}">
                  <a16:creationId xmlns:a16="http://schemas.microsoft.com/office/drawing/2014/main" id="{CC13D796-CED1-4E8B-8DB1-DB7A04BE1F2A}"/>
                </a:ext>
              </a:extLst>
            </p:cNvPr>
            <p:cNvSpPr/>
            <p:nvPr/>
          </p:nvSpPr>
          <p:spPr>
            <a:xfrm>
              <a:off x="3466541" y="2815179"/>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008000"/>
                </a:highlight>
              </a:endParaRPr>
            </a:p>
          </p:txBody>
        </p:sp>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DD06C333-004A-4471-AC5F-B62F799A4F86}"/>
                    </a:ext>
                  </a:extLst>
                </p:cNvPr>
                <p:cNvSpPr txBox="1"/>
                <p:nvPr/>
              </p:nvSpPr>
              <p:spPr>
                <a:xfrm>
                  <a:off x="3372806" y="2502402"/>
                  <a:ext cx="488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91" name="文本框 90">
                  <a:extLst>
                    <a:ext uri="{FF2B5EF4-FFF2-40B4-BE49-F238E27FC236}">
                      <a16:creationId xmlns:a16="http://schemas.microsoft.com/office/drawing/2014/main" id="{DD06C333-004A-4471-AC5F-B62F799A4F86}"/>
                    </a:ext>
                  </a:extLst>
                </p:cNvPr>
                <p:cNvSpPr txBox="1">
                  <a:spLocks noRot="1" noChangeAspect="1" noMove="1" noResize="1" noEditPoints="1" noAdjustHandles="1" noChangeArrowheads="1" noChangeShapeType="1" noTextEdit="1"/>
                </p:cNvSpPr>
                <p:nvPr/>
              </p:nvSpPr>
              <p:spPr>
                <a:xfrm>
                  <a:off x="3372806" y="2502402"/>
                  <a:ext cx="488532" cy="276999"/>
                </a:xfrm>
                <a:prstGeom prst="rect">
                  <a:avLst/>
                </a:prstGeom>
                <a:blipFill>
                  <a:blip r:embed="rId10"/>
                  <a:stretch>
                    <a:fillRect l="-11250" r="-5000" b="-15556"/>
                  </a:stretch>
                </a:blipFill>
              </p:spPr>
              <p:txBody>
                <a:bodyPr/>
                <a:lstStyle/>
                <a:p>
                  <a:r>
                    <a:rPr lang="zh-CN" altLang="en-US">
                      <a:noFill/>
                    </a:rPr>
                    <a:t> </a:t>
                  </a:r>
                </a:p>
              </p:txBody>
            </p:sp>
          </mc:Fallback>
        </mc:AlternateContent>
      </p:grpSp>
      <p:cxnSp>
        <p:nvCxnSpPr>
          <p:cNvPr id="92" name="直接箭头连接符 91">
            <a:extLst>
              <a:ext uri="{FF2B5EF4-FFF2-40B4-BE49-F238E27FC236}">
                <a16:creationId xmlns:a16="http://schemas.microsoft.com/office/drawing/2014/main" id="{E3A1A1AA-30BD-4378-B8A4-0D382B8F19AF}"/>
              </a:ext>
            </a:extLst>
          </p:cNvPr>
          <p:cNvCxnSpPr>
            <a:cxnSpLocks/>
            <a:stCxn id="68" idx="4"/>
            <a:endCxn id="77" idx="0"/>
          </p:cNvCxnSpPr>
          <p:nvPr/>
        </p:nvCxnSpPr>
        <p:spPr>
          <a:xfrm flipH="1">
            <a:off x="4108728" y="2276520"/>
            <a:ext cx="58129" cy="1991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9101D20F-B9EB-4539-8D5F-07FC161AE3D0}"/>
              </a:ext>
            </a:extLst>
          </p:cNvPr>
          <p:cNvCxnSpPr>
            <a:cxnSpLocks/>
            <a:stCxn id="86" idx="2"/>
            <a:endCxn id="77" idx="6"/>
          </p:cNvCxnSpPr>
          <p:nvPr/>
        </p:nvCxnSpPr>
        <p:spPr>
          <a:xfrm flipH="1">
            <a:off x="4216751" y="2496820"/>
            <a:ext cx="201610" cy="868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016F9E0C-3B60-42FA-96CB-385B2F5CE18D}"/>
                  </a:ext>
                </a:extLst>
              </p:cNvPr>
              <p:cNvSpPr txBox="1"/>
              <p:nvPr/>
            </p:nvSpPr>
            <p:spPr>
              <a:xfrm>
                <a:off x="3835855" y="2746186"/>
                <a:ext cx="4023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oMath>
                  </m:oMathPara>
                </a14:m>
                <a:endParaRPr lang="zh-CN" altLang="en-US" sz="3200" dirty="0"/>
              </a:p>
            </p:txBody>
          </p:sp>
        </mc:Choice>
        <mc:Fallback xmlns="">
          <p:sp>
            <p:nvSpPr>
              <p:cNvPr id="101" name="文本框 100">
                <a:extLst>
                  <a:ext uri="{FF2B5EF4-FFF2-40B4-BE49-F238E27FC236}">
                    <a16:creationId xmlns:a16="http://schemas.microsoft.com/office/drawing/2014/main" id="{016F9E0C-3B60-42FA-96CB-385B2F5CE18D}"/>
                  </a:ext>
                </a:extLst>
              </p:cNvPr>
              <p:cNvSpPr txBox="1">
                <a:spLocks noRot="1" noChangeAspect="1" noMove="1" noResize="1" noEditPoints="1" noAdjustHandles="1" noChangeArrowheads="1" noChangeShapeType="1" noTextEdit="1"/>
              </p:cNvSpPr>
              <p:nvPr/>
            </p:nvSpPr>
            <p:spPr>
              <a:xfrm>
                <a:off x="3835855" y="2746186"/>
                <a:ext cx="402354" cy="492443"/>
              </a:xfrm>
              <a:prstGeom prst="rect">
                <a:avLst/>
              </a:prstGeom>
              <a:blipFill>
                <a:blip r:embed="rId11"/>
                <a:stretch>
                  <a:fillRect/>
                </a:stretch>
              </a:blipFill>
            </p:spPr>
            <p:txBody>
              <a:bodyPr/>
              <a:lstStyle/>
              <a:p>
                <a:r>
                  <a:rPr lang="zh-CN" altLang="en-US">
                    <a:noFill/>
                  </a:rPr>
                  <a:t> </a:t>
                </a:r>
              </a:p>
            </p:txBody>
          </p:sp>
        </mc:Fallback>
      </mc:AlternateContent>
      <p:cxnSp>
        <p:nvCxnSpPr>
          <p:cNvPr id="104" name="直接箭头连接符 103">
            <a:extLst>
              <a:ext uri="{FF2B5EF4-FFF2-40B4-BE49-F238E27FC236}">
                <a16:creationId xmlns:a16="http://schemas.microsoft.com/office/drawing/2014/main" id="{51367B79-CCD9-4CD5-8E58-F0A98F32821A}"/>
              </a:ext>
            </a:extLst>
          </p:cNvPr>
          <p:cNvCxnSpPr>
            <a:cxnSpLocks/>
            <a:stCxn id="89" idx="1"/>
            <a:endCxn id="108" idx="6"/>
          </p:cNvCxnSpPr>
          <p:nvPr/>
        </p:nvCxnSpPr>
        <p:spPr>
          <a:xfrm flipH="1" flipV="1">
            <a:off x="2650824" y="2950366"/>
            <a:ext cx="435072" cy="3042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8" name="椭圆 107">
            <a:extLst>
              <a:ext uri="{FF2B5EF4-FFF2-40B4-BE49-F238E27FC236}">
                <a16:creationId xmlns:a16="http://schemas.microsoft.com/office/drawing/2014/main" id="{49805234-0E2E-42E8-80BE-BF0324446C37}"/>
              </a:ext>
            </a:extLst>
          </p:cNvPr>
          <p:cNvSpPr/>
          <p:nvPr/>
        </p:nvSpPr>
        <p:spPr>
          <a:xfrm>
            <a:off x="2434778" y="2842354"/>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008000"/>
              </a:highlight>
            </a:endParaRPr>
          </a:p>
        </p:txBody>
      </p:sp>
      <p:cxnSp>
        <p:nvCxnSpPr>
          <p:cNvPr id="109" name="直接箭头连接符 108">
            <a:extLst>
              <a:ext uri="{FF2B5EF4-FFF2-40B4-BE49-F238E27FC236}">
                <a16:creationId xmlns:a16="http://schemas.microsoft.com/office/drawing/2014/main" id="{E6D8BB47-58CC-4308-83CE-F40FAC6B798B}"/>
              </a:ext>
            </a:extLst>
          </p:cNvPr>
          <p:cNvCxnSpPr>
            <a:cxnSpLocks/>
            <a:stCxn id="80" idx="3"/>
            <a:endCxn id="108" idx="6"/>
          </p:cNvCxnSpPr>
          <p:nvPr/>
        </p:nvCxnSpPr>
        <p:spPr>
          <a:xfrm flipH="1">
            <a:off x="2650824" y="2915206"/>
            <a:ext cx="427037" cy="351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CE819D23-0C0E-48CD-908C-20E08AAE12A9}"/>
                  </a:ext>
                </a:extLst>
              </p:cNvPr>
              <p:cNvSpPr txBox="1"/>
              <p:nvPr/>
            </p:nvSpPr>
            <p:spPr>
              <a:xfrm>
                <a:off x="2351299" y="2536635"/>
                <a:ext cx="2689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13" name="文本框 112">
                <a:extLst>
                  <a:ext uri="{FF2B5EF4-FFF2-40B4-BE49-F238E27FC236}">
                    <a16:creationId xmlns:a16="http://schemas.microsoft.com/office/drawing/2014/main" id="{CE819D23-0C0E-48CD-908C-20E08AAE12A9}"/>
                  </a:ext>
                </a:extLst>
              </p:cNvPr>
              <p:cNvSpPr txBox="1">
                <a:spLocks noRot="1" noChangeAspect="1" noMove="1" noResize="1" noEditPoints="1" noAdjustHandles="1" noChangeArrowheads="1" noChangeShapeType="1" noTextEdit="1"/>
              </p:cNvSpPr>
              <p:nvPr/>
            </p:nvSpPr>
            <p:spPr>
              <a:xfrm>
                <a:off x="2351299" y="2536635"/>
                <a:ext cx="268920" cy="276999"/>
              </a:xfrm>
              <a:prstGeom prst="rect">
                <a:avLst/>
              </a:prstGeom>
              <a:blipFill>
                <a:blip r:embed="rId12"/>
                <a:stretch>
                  <a:fillRect l="-22727" r="-4545" b="-13043"/>
                </a:stretch>
              </a:blipFill>
            </p:spPr>
            <p:txBody>
              <a:bodyPr/>
              <a:lstStyle/>
              <a:p>
                <a:r>
                  <a:rPr lang="zh-CN" altLang="en-US">
                    <a:noFill/>
                  </a:rPr>
                  <a:t> </a:t>
                </a:r>
              </a:p>
            </p:txBody>
          </p:sp>
        </mc:Fallback>
      </mc:AlternateContent>
      <p:cxnSp>
        <p:nvCxnSpPr>
          <p:cNvPr id="114" name="直接箭头连接符 113">
            <a:extLst>
              <a:ext uri="{FF2B5EF4-FFF2-40B4-BE49-F238E27FC236}">
                <a16:creationId xmlns:a16="http://schemas.microsoft.com/office/drawing/2014/main" id="{33D14392-5F17-491C-8B00-01166EB0F91A}"/>
              </a:ext>
            </a:extLst>
          </p:cNvPr>
          <p:cNvCxnSpPr>
            <a:cxnSpLocks/>
            <a:stCxn id="108" idx="2"/>
          </p:cNvCxnSpPr>
          <p:nvPr/>
        </p:nvCxnSpPr>
        <p:spPr>
          <a:xfrm flipH="1" flipV="1">
            <a:off x="2112780" y="2932786"/>
            <a:ext cx="321998" cy="175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19" name="组合 118">
            <a:extLst>
              <a:ext uri="{FF2B5EF4-FFF2-40B4-BE49-F238E27FC236}">
                <a16:creationId xmlns:a16="http://schemas.microsoft.com/office/drawing/2014/main" id="{C03A3A83-41DB-4A9F-85A2-1C421440C2B5}"/>
              </a:ext>
            </a:extLst>
          </p:cNvPr>
          <p:cNvGrpSpPr/>
          <p:nvPr/>
        </p:nvGrpSpPr>
        <p:grpSpPr>
          <a:xfrm>
            <a:off x="1885677" y="2513958"/>
            <a:ext cx="285864" cy="514279"/>
            <a:chOff x="2200080" y="3168340"/>
            <a:chExt cx="285864" cy="514279"/>
          </a:xfrm>
        </p:grpSpPr>
        <p:sp>
          <p:nvSpPr>
            <p:cNvPr id="117" name="椭圆 116">
              <a:extLst>
                <a:ext uri="{FF2B5EF4-FFF2-40B4-BE49-F238E27FC236}">
                  <a16:creationId xmlns:a16="http://schemas.microsoft.com/office/drawing/2014/main" id="{C53182BC-2D95-439A-A8B5-76625F6CDD60}"/>
                </a:ext>
              </a:extLst>
            </p:cNvPr>
            <p:cNvSpPr/>
            <p:nvPr/>
          </p:nvSpPr>
          <p:spPr>
            <a:xfrm>
              <a:off x="2200080" y="3466595"/>
              <a:ext cx="216046"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008000"/>
                </a:highlight>
              </a:endParaRPr>
            </a:p>
          </p:txBody>
        </p:sp>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F3CF8B3C-D50A-4344-A248-6F954291FCCB}"/>
                    </a:ext>
                  </a:extLst>
                </p:cNvPr>
                <p:cNvSpPr txBox="1"/>
                <p:nvPr/>
              </p:nvSpPr>
              <p:spPr>
                <a:xfrm>
                  <a:off x="2222410" y="3168340"/>
                  <a:ext cx="2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18" name="文本框 117">
                  <a:extLst>
                    <a:ext uri="{FF2B5EF4-FFF2-40B4-BE49-F238E27FC236}">
                      <a16:creationId xmlns:a16="http://schemas.microsoft.com/office/drawing/2014/main" id="{F3CF8B3C-D50A-4344-A248-6F954291FCCB}"/>
                    </a:ext>
                  </a:extLst>
                </p:cNvPr>
                <p:cNvSpPr txBox="1">
                  <a:spLocks noRot="1" noChangeAspect="1" noMove="1" noResize="1" noEditPoints="1" noAdjustHandles="1" noChangeArrowheads="1" noChangeShapeType="1" noTextEdit="1"/>
                </p:cNvSpPr>
                <p:nvPr/>
              </p:nvSpPr>
              <p:spPr>
                <a:xfrm>
                  <a:off x="2222410" y="3168340"/>
                  <a:ext cx="263534" cy="276999"/>
                </a:xfrm>
                <a:prstGeom prst="rect">
                  <a:avLst/>
                </a:prstGeom>
                <a:blipFill>
                  <a:blip r:embed="rId13"/>
                  <a:stretch>
                    <a:fillRect l="-20930" r="-6977" b="-23913"/>
                  </a:stretch>
                </a:blipFill>
              </p:spPr>
              <p:txBody>
                <a:bodyPr/>
                <a:lstStyle/>
                <a:p>
                  <a:r>
                    <a:rPr lang="zh-CN" altLang="en-US">
                      <a:noFill/>
                    </a:rPr>
                    <a:t> </a:t>
                  </a:r>
                </a:p>
              </p:txBody>
            </p:sp>
          </mc:Fallback>
        </mc:AlternateContent>
      </p:grpSp>
      <p:sp>
        <p:nvSpPr>
          <p:cNvPr id="120" name="任意多边形: 形状 119">
            <a:extLst>
              <a:ext uri="{FF2B5EF4-FFF2-40B4-BE49-F238E27FC236}">
                <a16:creationId xmlns:a16="http://schemas.microsoft.com/office/drawing/2014/main" id="{612F4C8E-6D19-48BE-895F-8B52AB6174BD}"/>
              </a:ext>
            </a:extLst>
          </p:cNvPr>
          <p:cNvSpPr/>
          <p:nvPr/>
        </p:nvSpPr>
        <p:spPr>
          <a:xfrm>
            <a:off x="3844992" y="2723715"/>
            <a:ext cx="213842" cy="237277"/>
          </a:xfrm>
          <a:custGeom>
            <a:avLst/>
            <a:gdLst>
              <a:gd name="connsiteX0" fmla="*/ 580292 w 580292"/>
              <a:gd name="connsiteY0" fmla="*/ 0 h 386861"/>
              <a:gd name="connsiteX1" fmla="*/ 316523 w 580292"/>
              <a:gd name="connsiteY1" fmla="*/ 263769 h 386861"/>
              <a:gd name="connsiteX2" fmla="*/ 0 w 580292"/>
              <a:gd name="connsiteY2" fmla="*/ 386861 h 386861"/>
              <a:gd name="connsiteX3" fmla="*/ 0 w 580292"/>
              <a:gd name="connsiteY3" fmla="*/ 386861 h 386861"/>
            </a:gdLst>
            <a:ahLst/>
            <a:cxnLst>
              <a:cxn ang="0">
                <a:pos x="connsiteX0" y="connsiteY0"/>
              </a:cxn>
              <a:cxn ang="0">
                <a:pos x="connsiteX1" y="connsiteY1"/>
              </a:cxn>
              <a:cxn ang="0">
                <a:pos x="connsiteX2" y="connsiteY2"/>
              </a:cxn>
              <a:cxn ang="0">
                <a:pos x="connsiteX3" y="connsiteY3"/>
              </a:cxn>
            </a:cxnLst>
            <a:rect l="l" t="t" r="r" b="b"/>
            <a:pathLst>
              <a:path w="580292" h="386861">
                <a:moveTo>
                  <a:pt x="580292" y="0"/>
                </a:moveTo>
                <a:cubicBezTo>
                  <a:pt x="496765" y="99646"/>
                  <a:pt x="413238" y="199292"/>
                  <a:pt x="316523" y="263769"/>
                </a:cubicBezTo>
                <a:cubicBezTo>
                  <a:pt x="219808" y="328246"/>
                  <a:pt x="0" y="386861"/>
                  <a:pt x="0" y="386861"/>
                </a:cubicBezTo>
                <a:lnTo>
                  <a:pt x="0" y="386861"/>
                </a:ln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3" name="组合 132">
            <a:extLst>
              <a:ext uri="{FF2B5EF4-FFF2-40B4-BE49-F238E27FC236}">
                <a16:creationId xmlns:a16="http://schemas.microsoft.com/office/drawing/2014/main" id="{031FE4ED-80CF-4B9F-8A53-104759CBFCBC}"/>
              </a:ext>
            </a:extLst>
          </p:cNvPr>
          <p:cNvGrpSpPr/>
          <p:nvPr/>
        </p:nvGrpSpPr>
        <p:grpSpPr>
          <a:xfrm>
            <a:off x="3453274" y="3759563"/>
            <a:ext cx="272877" cy="493023"/>
            <a:chOff x="2679067" y="955939"/>
            <a:chExt cx="272877" cy="493023"/>
          </a:xfrm>
        </p:grpSpPr>
        <p:sp>
          <p:nvSpPr>
            <p:cNvPr id="134" name="椭圆 133">
              <a:extLst>
                <a:ext uri="{FF2B5EF4-FFF2-40B4-BE49-F238E27FC236}">
                  <a16:creationId xmlns:a16="http://schemas.microsoft.com/office/drawing/2014/main" id="{10C8D747-93C7-457A-8AB4-D90764E58587}"/>
                </a:ext>
              </a:extLst>
            </p:cNvPr>
            <p:cNvSpPr/>
            <p:nvPr/>
          </p:nvSpPr>
          <p:spPr>
            <a:xfrm>
              <a:off x="2679067" y="1232938"/>
              <a:ext cx="216046"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F2C39DB5-1B84-4F77-8922-DEEF410DEB30}"/>
                    </a:ext>
                  </a:extLst>
                </p:cNvPr>
                <p:cNvSpPr txBox="1"/>
                <p:nvPr/>
              </p:nvSpPr>
              <p:spPr>
                <a:xfrm>
                  <a:off x="2690077" y="955939"/>
                  <a:ext cx="2618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35" name="文本框 134">
                  <a:extLst>
                    <a:ext uri="{FF2B5EF4-FFF2-40B4-BE49-F238E27FC236}">
                      <a16:creationId xmlns:a16="http://schemas.microsoft.com/office/drawing/2014/main" id="{F2C39DB5-1B84-4F77-8922-DEEF410DEB30}"/>
                    </a:ext>
                  </a:extLst>
                </p:cNvPr>
                <p:cNvSpPr txBox="1">
                  <a:spLocks noRot="1" noChangeAspect="1" noMove="1" noResize="1" noEditPoints="1" noAdjustHandles="1" noChangeArrowheads="1" noChangeShapeType="1" noTextEdit="1"/>
                </p:cNvSpPr>
                <p:nvPr/>
              </p:nvSpPr>
              <p:spPr>
                <a:xfrm>
                  <a:off x="2690077" y="955939"/>
                  <a:ext cx="261867" cy="276999"/>
                </a:xfrm>
                <a:prstGeom prst="rect">
                  <a:avLst/>
                </a:prstGeom>
                <a:blipFill>
                  <a:blip r:embed="rId14"/>
                  <a:stretch>
                    <a:fillRect l="-13953" r="-4651" b="-15556"/>
                  </a:stretch>
                </a:blipFill>
              </p:spPr>
              <p:txBody>
                <a:bodyPr/>
                <a:lstStyle/>
                <a:p>
                  <a:r>
                    <a:rPr lang="zh-CN" altLang="en-US">
                      <a:noFill/>
                    </a:rPr>
                    <a:t> </a:t>
                  </a:r>
                </a:p>
              </p:txBody>
            </p:sp>
          </mc:Fallback>
        </mc:AlternateContent>
      </p:grpSp>
      <p:cxnSp>
        <p:nvCxnSpPr>
          <p:cNvPr id="137" name="直接箭头连接符 136">
            <a:extLst>
              <a:ext uri="{FF2B5EF4-FFF2-40B4-BE49-F238E27FC236}">
                <a16:creationId xmlns:a16="http://schemas.microsoft.com/office/drawing/2014/main" id="{89DC159A-11A1-4AD6-9E4D-1761FA697477}"/>
              </a:ext>
            </a:extLst>
          </p:cNvPr>
          <p:cNvCxnSpPr>
            <a:cxnSpLocks/>
            <a:stCxn id="140" idx="4"/>
            <a:endCxn id="12" idx="7"/>
          </p:cNvCxnSpPr>
          <p:nvPr/>
        </p:nvCxnSpPr>
        <p:spPr>
          <a:xfrm flipH="1">
            <a:off x="2791958" y="498923"/>
            <a:ext cx="206900" cy="535064"/>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39" name="组合 138">
            <a:extLst>
              <a:ext uri="{FF2B5EF4-FFF2-40B4-BE49-F238E27FC236}">
                <a16:creationId xmlns:a16="http://schemas.microsoft.com/office/drawing/2014/main" id="{8C1E0D6E-54CC-41F3-A407-DB63ABC652A8}"/>
              </a:ext>
            </a:extLst>
          </p:cNvPr>
          <p:cNvGrpSpPr/>
          <p:nvPr/>
        </p:nvGrpSpPr>
        <p:grpSpPr>
          <a:xfrm>
            <a:off x="2890835" y="5900"/>
            <a:ext cx="287111" cy="493023"/>
            <a:chOff x="2679067" y="955939"/>
            <a:chExt cx="287111" cy="493023"/>
          </a:xfrm>
        </p:grpSpPr>
        <p:sp>
          <p:nvSpPr>
            <p:cNvPr id="140" name="椭圆 139">
              <a:extLst>
                <a:ext uri="{FF2B5EF4-FFF2-40B4-BE49-F238E27FC236}">
                  <a16:creationId xmlns:a16="http://schemas.microsoft.com/office/drawing/2014/main" id="{47E5C5E4-9AAE-4D05-963C-9AF18F238F95}"/>
                </a:ext>
              </a:extLst>
            </p:cNvPr>
            <p:cNvSpPr/>
            <p:nvPr/>
          </p:nvSpPr>
          <p:spPr>
            <a:xfrm>
              <a:off x="2679067" y="1232938"/>
              <a:ext cx="216046"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1C1DDBE4-4BE5-4560-85EE-5B6F00FEEA78}"/>
                    </a:ext>
                  </a:extLst>
                </p:cNvPr>
                <p:cNvSpPr txBox="1"/>
                <p:nvPr/>
              </p:nvSpPr>
              <p:spPr>
                <a:xfrm>
                  <a:off x="2690077" y="955939"/>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41" name="文本框 140">
                  <a:extLst>
                    <a:ext uri="{FF2B5EF4-FFF2-40B4-BE49-F238E27FC236}">
                      <a16:creationId xmlns:a16="http://schemas.microsoft.com/office/drawing/2014/main" id="{1C1DDBE4-4BE5-4560-85EE-5B6F00FEEA78}"/>
                    </a:ext>
                  </a:extLst>
                </p:cNvPr>
                <p:cNvSpPr txBox="1">
                  <a:spLocks noRot="1" noChangeAspect="1" noMove="1" noResize="1" noEditPoints="1" noAdjustHandles="1" noChangeArrowheads="1" noChangeShapeType="1" noTextEdit="1"/>
                </p:cNvSpPr>
                <p:nvPr/>
              </p:nvSpPr>
              <p:spPr>
                <a:xfrm>
                  <a:off x="2690077" y="955939"/>
                  <a:ext cx="276101" cy="276999"/>
                </a:xfrm>
                <a:prstGeom prst="rect">
                  <a:avLst/>
                </a:prstGeom>
                <a:blipFill>
                  <a:blip r:embed="rId15"/>
                  <a:stretch>
                    <a:fillRect l="-13333" r="-8889" b="-15556"/>
                  </a:stretch>
                </a:blipFill>
              </p:spPr>
              <p:txBody>
                <a:bodyPr/>
                <a:lstStyle/>
                <a:p>
                  <a:r>
                    <a:rPr lang="zh-CN" altLang="en-US">
                      <a:noFill/>
                    </a:rPr>
                    <a:t> </a:t>
                  </a:r>
                </a:p>
              </p:txBody>
            </p:sp>
          </mc:Fallback>
        </mc:AlternateContent>
      </p:grpSp>
      <p:grpSp>
        <p:nvGrpSpPr>
          <p:cNvPr id="142" name="组合 141">
            <a:extLst>
              <a:ext uri="{FF2B5EF4-FFF2-40B4-BE49-F238E27FC236}">
                <a16:creationId xmlns:a16="http://schemas.microsoft.com/office/drawing/2014/main" id="{8B056A35-F8DF-408C-A6B5-18903746C126}"/>
              </a:ext>
            </a:extLst>
          </p:cNvPr>
          <p:cNvGrpSpPr/>
          <p:nvPr/>
        </p:nvGrpSpPr>
        <p:grpSpPr>
          <a:xfrm>
            <a:off x="3844992" y="168834"/>
            <a:ext cx="292433" cy="493023"/>
            <a:chOff x="2679067" y="955939"/>
            <a:chExt cx="292433" cy="493023"/>
          </a:xfrm>
        </p:grpSpPr>
        <p:sp>
          <p:nvSpPr>
            <p:cNvPr id="143" name="椭圆 142">
              <a:extLst>
                <a:ext uri="{FF2B5EF4-FFF2-40B4-BE49-F238E27FC236}">
                  <a16:creationId xmlns:a16="http://schemas.microsoft.com/office/drawing/2014/main" id="{A44ED462-6558-4EFD-B149-875368335A03}"/>
                </a:ext>
              </a:extLst>
            </p:cNvPr>
            <p:cNvSpPr/>
            <p:nvPr/>
          </p:nvSpPr>
          <p:spPr>
            <a:xfrm>
              <a:off x="2679067" y="1232938"/>
              <a:ext cx="216046"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44" name="文本框 143">
                  <a:extLst>
                    <a:ext uri="{FF2B5EF4-FFF2-40B4-BE49-F238E27FC236}">
                      <a16:creationId xmlns:a16="http://schemas.microsoft.com/office/drawing/2014/main" id="{01F5AC4D-3E29-451A-BACA-0477E18C521B}"/>
                    </a:ext>
                  </a:extLst>
                </p:cNvPr>
                <p:cNvSpPr txBox="1"/>
                <p:nvPr/>
              </p:nvSpPr>
              <p:spPr>
                <a:xfrm>
                  <a:off x="2690077" y="955939"/>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44" name="文本框 143">
                  <a:extLst>
                    <a:ext uri="{FF2B5EF4-FFF2-40B4-BE49-F238E27FC236}">
                      <a16:creationId xmlns:a16="http://schemas.microsoft.com/office/drawing/2014/main" id="{01F5AC4D-3E29-451A-BACA-0477E18C521B}"/>
                    </a:ext>
                  </a:extLst>
                </p:cNvPr>
                <p:cNvSpPr txBox="1">
                  <a:spLocks noRot="1" noChangeAspect="1" noMove="1" noResize="1" noEditPoints="1" noAdjustHandles="1" noChangeArrowheads="1" noChangeShapeType="1" noTextEdit="1"/>
                </p:cNvSpPr>
                <p:nvPr/>
              </p:nvSpPr>
              <p:spPr>
                <a:xfrm>
                  <a:off x="2690077" y="955939"/>
                  <a:ext cx="281423" cy="276999"/>
                </a:xfrm>
                <a:prstGeom prst="rect">
                  <a:avLst/>
                </a:prstGeom>
                <a:blipFill>
                  <a:blip r:embed="rId16"/>
                  <a:stretch>
                    <a:fillRect l="-13043" r="-6522" b="-15556"/>
                  </a:stretch>
                </a:blipFill>
              </p:spPr>
              <p:txBody>
                <a:bodyPr/>
                <a:lstStyle/>
                <a:p>
                  <a:r>
                    <a:rPr lang="zh-CN" altLang="en-US">
                      <a:noFill/>
                    </a:rPr>
                    <a:t> </a:t>
                  </a:r>
                </a:p>
              </p:txBody>
            </p:sp>
          </mc:Fallback>
        </mc:AlternateContent>
      </p:grpSp>
      <p:grpSp>
        <p:nvGrpSpPr>
          <p:cNvPr id="145" name="组合 144">
            <a:extLst>
              <a:ext uri="{FF2B5EF4-FFF2-40B4-BE49-F238E27FC236}">
                <a16:creationId xmlns:a16="http://schemas.microsoft.com/office/drawing/2014/main" id="{1E746CFB-FCCC-4805-BFFF-0F04DAAE03E1}"/>
              </a:ext>
            </a:extLst>
          </p:cNvPr>
          <p:cNvGrpSpPr/>
          <p:nvPr/>
        </p:nvGrpSpPr>
        <p:grpSpPr>
          <a:xfrm>
            <a:off x="4320316" y="342097"/>
            <a:ext cx="292433" cy="493023"/>
            <a:chOff x="2679067" y="955939"/>
            <a:chExt cx="292433" cy="493023"/>
          </a:xfrm>
        </p:grpSpPr>
        <p:sp>
          <p:nvSpPr>
            <p:cNvPr id="146" name="椭圆 145">
              <a:extLst>
                <a:ext uri="{FF2B5EF4-FFF2-40B4-BE49-F238E27FC236}">
                  <a16:creationId xmlns:a16="http://schemas.microsoft.com/office/drawing/2014/main" id="{0A6517DF-0958-4FEC-B407-F06158A7538A}"/>
                </a:ext>
              </a:extLst>
            </p:cNvPr>
            <p:cNvSpPr/>
            <p:nvPr/>
          </p:nvSpPr>
          <p:spPr>
            <a:xfrm>
              <a:off x="2679067" y="1232938"/>
              <a:ext cx="216046"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47" name="文本框 146">
                  <a:extLst>
                    <a:ext uri="{FF2B5EF4-FFF2-40B4-BE49-F238E27FC236}">
                      <a16:creationId xmlns:a16="http://schemas.microsoft.com/office/drawing/2014/main" id="{77DFCF54-CD98-4C36-8936-5907CA5072E1}"/>
                    </a:ext>
                  </a:extLst>
                </p:cNvPr>
                <p:cNvSpPr txBox="1"/>
                <p:nvPr/>
              </p:nvSpPr>
              <p:spPr>
                <a:xfrm>
                  <a:off x="2690077" y="955939"/>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47" name="文本框 146">
                  <a:extLst>
                    <a:ext uri="{FF2B5EF4-FFF2-40B4-BE49-F238E27FC236}">
                      <a16:creationId xmlns:a16="http://schemas.microsoft.com/office/drawing/2014/main" id="{77DFCF54-CD98-4C36-8936-5907CA5072E1}"/>
                    </a:ext>
                  </a:extLst>
                </p:cNvPr>
                <p:cNvSpPr txBox="1">
                  <a:spLocks noRot="1" noChangeAspect="1" noMove="1" noResize="1" noEditPoints="1" noAdjustHandles="1" noChangeArrowheads="1" noChangeShapeType="1" noTextEdit="1"/>
                </p:cNvSpPr>
                <p:nvPr/>
              </p:nvSpPr>
              <p:spPr>
                <a:xfrm>
                  <a:off x="2690077" y="955939"/>
                  <a:ext cx="281423" cy="276999"/>
                </a:xfrm>
                <a:prstGeom prst="rect">
                  <a:avLst/>
                </a:prstGeom>
                <a:blipFill>
                  <a:blip r:embed="rId17"/>
                  <a:stretch>
                    <a:fillRect l="-13043" r="-6522" b="-15217"/>
                  </a:stretch>
                </a:blipFill>
              </p:spPr>
              <p:txBody>
                <a:bodyPr/>
                <a:lstStyle/>
                <a:p>
                  <a:r>
                    <a:rPr lang="zh-CN" altLang="en-US">
                      <a:noFill/>
                    </a:rPr>
                    <a:t> </a:t>
                  </a:r>
                </a:p>
              </p:txBody>
            </p:sp>
          </mc:Fallback>
        </mc:AlternateContent>
      </p:grpSp>
      <p:grpSp>
        <p:nvGrpSpPr>
          <p:cNvPr id="148" name="组合 147">
            <a:extLst>
              <a:ext uri="{FF2B5EF4-FFF2-40B4-BE49-F238E27FC236}">
                <a16:creationId xmlns:a16="http://schemas.microsoft.com/office/drawing/2014/main" id="{91336778-4C84-4178-9444-DC59516FEB51}"/>
              </a:ext>
            </a:extLst>
          </p:cNvPr>
          <p:cNvGrpSpPr/>
          <p:nvPr/>
        </p:nvGrpSpPr>
        <p:grpSpPr>
          <a:xfrm>
            <a:off x="4832408" y="1276826"/>
            <a:ext cx="216046" cy="493023"/>
            <a:chOff x="2679067" y="955939"/>
            <a:chExt cx="216046" cy="493023"/>
          </a:xfrm>
        </p:grpSpPr>
        <p:sp>
          <p:nvSpPr>
            <p:cNvPr id="149" name="椭圆 148">
              <a:extLst>
                <a:ext uri="{FF2B5EF4-FFF2-40B4-BE49-F238E27FC236}">
                  <a16:creationId xmlns:a16="http://schemas.microsoft.com/office/drawing/2014/main" id="{231481E9-32B9-4D6E-AE04-78CF2CC35DB5}"/>
                </a:ext>
              </a:extLst>
            </p:cNvPr>
            <p:cNvSpPr/>
            <p:nvPr/>
          </p:nvSpPr>
          <p:spPr>
            <a:xfrm>
              <a:off x="2679067" y="1232938"/>
              <a:ext cx="216046"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文本框 149">
              <a:extLst>
                <a:ext uri="{FF2B5EF4-FFF2-40B4-BE49-F238E27FC236}">
                  <a16:creationId xmlns:a16="http://schemas.microsoft.com/office/drawing/2014/main" id="{4663DC78-0732-443C-85BA-926F9DA1ED62}"/>
                </a:ext>
              </a:extLst>
            </p:cNvPr>
            <p:cNvSpPr txBox="1"/>
            <p:nvPr/>
          </p:nvSpPr>
          <p:spPr>
            <a:xfrm>
              <a:off x="2690077" y="955939"/>
              <a:ext cx="65" cy="276999"/>
            </a:xfrm>
            <a:prstGeom prst="rect">
              <a:avLst/>
            </a:prstGeom>
            <a:noFill/>
          </p:spPr>
          <p:txBody>
            <a:bodyPr wrap="none" lIns="0" tIns="0" rIns="0" bIns="0" rtlCol="0">
              <a:spAutoFit/>
            </a:bodyPr>
            <a:lstStyle/>
            <a:p>
              <a:endParaRPr lang="zh-CN" altLang="en-US" dirty="0"/>
            </a:p>
          </p:txBody>
        </p:sp>
      </p:grpSp>
      <p:cxnSp>
        <p:nvCxnSpPr>
          <p:cNvPr id="153" name="直接箭头连接符 152">
            <a:extLst>
              <a:ext uri="{FF2B5EF4-FFF2-40B4-BE49-F238E27FC236}">
                <a16:creationId xmlns:a16="http://schemas.microsoft.com/office/drawing/2014/main" id="{32119F9A-0740-42F1-BCFA-370B40F49403}"/>
              </a:ext>
            </a:extLst>
          </p:cNvPr>
          <p:cNvCxnSpPr>
            <a:cxnSpLocks/>
            <a:stCxn id="143" idx="3"/>
            <a:endCxn id="34" idx="7"/>
          </p:cNvCxnSpPr>
          <p:nvPr/>
        </p:nvCxnSpPr>
        <p:spPr>
          <a:xfrm flipH="1">
            <a:off x="3338652" y="630221"/>
            <a:ext cx="537979" cy="788777"/>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8330CC8C-C31F-4EEE-8D65-AAF46750753A}"/>
              </a:ext>
            </a:extLst>
          </p:cNvPr>
          <p:cNvCxnSpPr>
            <a:cxnSpLocks/>
            <a:stCxn id="146" idx="4"/>
            <a:endCxn id="48" idx="7"/>
          </p:cNvCxnSpPr>
          <p:nvPr/>
        </p:nvCxnSpPr>
        <p:spPr>
          <a:xfrm flipH="1">
            <a:off x="4067727" y="835120"/>
            <a:ext cx="360612" cy="827656"/>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a:extLst>
              <a:ext uri="{FF2B5EF4-FFF2-40B4-BE49-F238E27FC236}">
                <a16:creationId xmlns:a16="http://schemas.microsoft.com/office/drawing/2014/main" id="{A36782BA-A111-481D-BED6-FC44584B0C06}"/>
              </a:ext>
            </a:extLst>
          </p:cNvPr>
          <p:cNvCxnSpPr>
            <a:cxnSpLocks/>
            <a:stCxn id="149" idx="3"/>
            <a:endCxn id="86" idx="0"/>
          </p:cNvCxnSpPr>
          <p:nvPr/>
        </p:nvCxnSpPr>
        <p:spPr>
          <a:xfrm flipH="1">
            <a:off x="4526384" y="1738213"/>
            <a:ext cx="337663" cy="650595"/>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0D817739-4999-44FF-935F-91B3EA6AF351}"/>
              </a:ext>
            </a:extLst>
          </p:cNvPr>
          <p:cNvCxnSpPr>
            <a:cxnSpLocks/>
            <a:stCxn id="134" idx="1"/>
            <a:endCxn id="89" idx="4"/>
          </p:cNvCxnSpPr>
          <p:nvPr/>
        </p:nvCxnSpPr>
        <p:spPr>
          <a:xfrm flipH="1" flipV="1">
            <a:off x="3208005" y="3549432"/>
            <a:ext cx="276908" cy="518766"/>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sp>
        <p:nvSpPr>
          <p:cNvPr id="177" name="椭圆 176">
            <a:extLst>
              <a:ext uri="{FF2B5EF4-FFF2-40B4-BE49-F238E27FC236}">
                <a16:creationId xmlns:a16="http://schemas.microsoft.com/office/drawing/2014/main" id="{0E8CB505-B485-406B-881F-4C1F93E2DD8A}"/>
              </a:ext>
            </a:extLst>
          </p:cNvPr>
          <p:cNvSpPr/>
          <p:nvPr/>
        </p:nvSpPr>
        <p:spPr>
          <a:xfrm>
            <a:off x="61167" y="912095"/>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椭圆 177">
            <a:extLst>
              <a:ext uri="{FF2B5EF4-FFF2-40B4-BE49-F238E27FC236}">
                <a16:creationId xmlns:a16="http://schemas.microsoft.com/office/drawing/2014/main" id="{14E7477C-5B7E-46C7-8B14-5F91403BDC2B}"/>
              </a:ext>
            </a:extLst>
          </p:cNvPr>
          <p:cNvSpPr/>
          <p:nvPr/>
        </p:nvSpPr>
        <p:spPr>
          <a:xfrm>
            <a:off x="54706" y="1388319"/>
            <a:ext cx="216046"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1" name="椭圆 180">
            <a:extLst>
              <a:ext uri="{FF2B5EF4-FFF2-40B4-BE49-F238E27FC236}">
                <a16:creationId xmlns:a16="http://schemas.microsoft.com/office/drawing/2014/main" id="{1CF3F04B-0A6A-446D-87F9-1E882E670A81}"/>
              </a:ext>
            </a:extLst>
          </p:cNvPr>
          <p:cNvSpPr/>
          <p:nvPr/>
        </p:nvSpPr>
        <p:spPr>
          <a:xfrm>
            <a:off x="45486" y="1864543"/>
            <a:ext cx="216046" cy="216024"/>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2" name="矩形 181">
            <a:extLst>
              <a:ext uri="{FF2B5EF4-FFF2-40B4-BE49-F238E27FC236}">
                <a16:creationId xmlns:a16="http://schemas.microsoft.com/office/drawing/2014/main" id="{1AEA9DDF-931F-41EB-937E-0ED288FD2C6C}"/>
              </a:ext>
            </a:extLst>
          </p:cNvPr>
          <p:cNvSpPr/>
          <p:nvPr/>
        </p:nvSpPr>
        <p:spPr>
          <a:xfrm>
            <a:off x="219100" y="835441"/>
            <a:ext cx="1465338" cy="369332"/>
          </a:xfrm>
          <a:prstGeom prst="rect">
            <a:avLst/>
          </a:prstGeom>
        </p:spPr>
        <p:txBody>
          <a:bodyPr wrap="none">
            <a:spAutoFit/>
          </a:bodyPr>
          <a:lstStyle/>
          <a:p>
            <a:r>
              <a:rPr lang="en-US" altLang="zh-CN" b="1" dirty="0"/>
              <a:t>hidden states</a:t>
            </a:r>
            <a:endParaRPr lang="zh-CN" altLang="en-US" dirty="0"/>
          </a:p>
        </p:txBody>
      </p:sp>
      <p:sp>
        <p:nvSpPr>
          <p:cNvPr id="183" name="矩形 182">
            <a:extLst>
              <a:ext uri="{FF2B5EF4-FFF2-40B4-BE49-F238E27FC236}">
                <a16:creationId xmlns:a16="http://schemas.microsoft.com/office/drawing/2014/main" id="{80A794BD-97EE-46CF-B9D5-C2BBC767E04E}"/>
              </a:ext>
            </a:extLst>
          </p:cNvPr>
          <p:cNvSpPr/>
          <p:nvPr/>
        </p:nvSpPr>
        <p:spPr>
          <a:xfrm>
            <a:off x="212471" y="1303859"/>
            <a:ext cx="1066702" cy="369332"/>
          </a:xfrm>
          <a:prstGeom prst="rect">
            <a:avLst/>
          </a:prstGeom>
        </p:spPr>
        <p:txBody>
          <a:bodyPr wrap="none">
            <a:spAutoFit/>
          </a:bodyPr>
          <a:lstStyle/>
          <a:p>
            <a:r>
              <a:rPr lang="en-US" altLang="zh-CN" b="1" dirty="0"/>
              <a:t>observed</a:t>
            </a:r>
            <a:endParaRPr lang="zh-CN" altLang="en-US" dirty="0"/>
          </a:p>
        </p:txBody>
      </p:sp>
      <p:sp>
        <p:nvSpPr>
          <p:cNvPr id="184" name="矩形 183">
            <a:extLst>
              <a:ext uri="{FF2B5EF4-FFF2-40B4-BE49-F238E27FC236}">
                <a16:creationId xmlns:a16="http://schemas.microsoft.com/office/drawing/2014/main" id="{4E0FF8E1-4862-4BB6-8352-448836338F26}"/>
              </a:ext>
            </a:extLst>
          </p:cNvPr>
          <p:cNvSpPr/>
          <p:nvPr/>
        </p:nvSpPr>
        <p:spPr>
          <a:xfrm>
            <a:off x="207636" y="1769849"/>
            <a:ext cx="1024639" cy="369332"/>
          </a:xfrm>
          <a:prstGeom prst="rect">
            <a:avLst/>
          </a:prstGeom>
        </p:spPr>
        <p:txBody>
          <a:bodyPr wrap="none">
            <a:spAutoFit/>
          </a:bodyPr>
          <a:lstStyle/>
          <a:p>
            <a:r>
              <a:rPr lang="en-US" altLang="zh-CN" b="1" dirty="0"/>
              <a:t>mapped</a:t>
            </a:r>
            <a:r>
              <a:rPr lang="en-US" altLang="zh-CN" dirty="0"/>
              <a:t> </a:t>
            </a:r>
            <a:endParaRPr lang="zh-CN" altLang="en-US" dirty="0"/>
          </a:p>
        </p:txBody>
      </p:sp>
      <p:sp>
        <p:nvSpPr>
          <p:cNvPr id="185" name="椭圆 184">
            <a:extLst>
              <a:ext uri="{FF2B5EF4-FFF2-40B4-BE49-F238E27FC236}">
                <a16:creationId xmlns:a16="http://schemas.microsoft.com/office/drawing/2014/main" id="{2C211D8C-6416-44D2-89AF-9F38408A77E4}"/>
              </a:ext>
            </a:extLst>
          </p:cNvPr>
          <p:cNvSpPr/>
          <p:nvPr/>
        </p:nvSpPr>
        <p:spPr>
          <a:xfrm>
            <a:off x="2128" y="2320611"/>
            <a:ext cx="216046"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008000"/>
              </a:highlight>
            </a:endParaRPr>
          </a:p>
        </p:txBody>
      </p:sp>
      <p:sp>
        <p:nvSpPr>
          <p:cNvPr id="186" name="矩形 185">
            <a:extLst>
              <a:ext uri="{FF2B5EF4-FFF2-40B4-BE49-F238E27FC236}">
                <a16:creationId xmlns:a16="http://schemas.microsoft.com/office/drawing/2014/main" id="{FADE0E82-40EB-40FB-930C-E857D9777AC1}"/>
              </a:ext>
            </a:extLst>
          </p:cNvPr>
          <p:cNvSpPr/>
          <p:nvPr/>
        </p:nvSpPr>
        <p:spPr>
          <a:xfrm>
            <a:off x="173783" y="2238904"/>
            <a:ext cx="1161536" cy="369332"/>
          </a:xfrm>
          <a:prstGeom prst="rect">
            <a:avLst/>
          </a:prstGeom>
        </p:spPr>
        <p:txBody>
          <a:bodyPr wrap="none">
            <a:spAutoFit/>
          </a:bodyPr>
          <a:lstStyle/>
          <a:p>
            <a:r>
              <a:rPr lang="en-US" altLang="zh-CN" b="1" dirty="0"/>
              <a:t>prediction</a:t>
            </a:r>
            <a:endParaRPr lang="zh-CN" altLang="en-US" dirty="0"/>
          </a:p>
        </p:txBody>
      </p:sp>
      <p:grpSp>
        <p:nvGrpSpPr>
          <p:cNvPr id="204" name="组合 203">
            <a:extLst>
              <a:ext uri="{FF2B5EF4-FFF2-40B4-BE49-F238E27FC236}">
                <a16:creationId xmlns:a16="http://schemas.microsoft.com/office/drawing/2014/main" id="{C3FA9381-2AA7-4BE9-AC62-E919FA005D43}"/>
              </a:ext>
            </a:extLst>
          </p:cNvPr>
          <p:cNvGrpSpPr/>
          <p:nvPr/>
        </p:nvGrpSpPr>
        <p:grpSpPr>
          <a:xfrm>
            <a:off x="1902285" y="764750"/>
            <a:ext cx="988550" cy="1143599"/>
            <a:chOff x="2039228" y="684597"/>
            <a:chExt cx="988550" cy="1143599"/>
          </a:xfrm>
        </p:grpSpPr>
        <p:cxnSp>
          <p:nvCxnSpPr>
            <p:cNvPr id="126" name="直接连接符 125">
              <a:extLst>
                <a:ext uri="{FF2B5EF4-FFF2-40B4-BE49-F238E27FC236}">
                  <a16:creationId xmlns:a16="http://schemas.microsoft.com/office/drawing/2014/main" id="{A24B6537-E27F-41BC-B43B-40B7E9652C32}"/>
                </a:ext>
              </a:extLst>
            </p:cNvPr>
            <p:cNvCxnSpPr>
              <a:cxnSpLocks/>
              <a:endCxn id="130" idx="0"/>
            </p:cNvCxnSpPr>
            <p:nvPr/>
          </p:nvCxnSpPr>
          <p:spPr>
            <a:xfrm flipH="1">
              <a:off x="2294106" y="1187377"/>
              <a:ext cx="249706" cy="36382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D5EF8F2C-E35E-4FA6-8C2D-2564941B7465}"/>
                </a:ext>
              </a:extLst>
            </p:cNvPr>
            <p:cNvCxnSpPr>
              <a:cxnSpLocks/>
              <a:endCxn id="130" idx="0"/>
            </p:cNvCxnSpPr>
            <p:nvPr/>
          </p:nvCxnSpPr>
          <p:spPr>
            <a:xfrm flipH="1">
              <a:off x="2294106" y="1233598"/>
              <a:ext cx="592326" cy="317599"/>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B905AA6B-0717-4403-99CF-B42083AD6EBB}"/>
                    </a:ext>
                  </a:extLst>
                </p:cNvPr>
                <p:cNvSpPr txBox="1"/>
                <p:nvPr/>
              </p:nvSpPr>
              <p:spPr>
                <a:xfrm>
                  <a:off x="2039228" y="1551197"/>
                  <a:ext cx="509755" cy="276999"/>
                </a:xfrm>
                <a:prstGeom prst="rect">
                  <a:avLst/>
                </a:prstGeom>
                <a:solidFill>
                  <a:schemeClr val="tx2">
                    <a:lumMod val="20000"/>
                    <a:lumOff val="80000"/>
                  </a:schemeClr>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RNN</m:t>
                        </m:r>
                      </m:oMath>
                    </m:oMathPara>
                  </a14:m>
                  <a:endParaRPr lang="zh-CN" altLang="en-US" dirty="0"/>
                </a:p>
              </p:txBody>
            </p:sp>
          </mc:Choice>
          <mc:Fallback xmlns="">
            <p:sp>
              <p:nvSpPr>
                <p:cNvPr id="130" name="文本框 129">
                  <a:extLst>
                    <a:ext uri="{FF2B5EF4-FFF2-40B4-BE49-F238E27FC236}">
                      <a16:creationId xmlns:a16="http://schemas.microsoft.com/office/drawing/2014/main" id="{B905AA6B-0717-4403-99CF-B42083AD6EBB}"/>
                    </a:ext>
                  </a:extLst>
                </p:cNvPr>
                <p:cNvSpPr txBox="1">
                  <a:spLocks noRot="1" noChangeAspect="1" noMove="1" noResize="1" noEditPoints="1" noAdjustHandles="1" noChangeArrowheads="1" noChangeShapeType="1" noTextEdit="1"/>
                </p:cNvSpPr>
                <p:nvPr/>
              </p:nvSpPr>
              <p:spPr>
                <a:xfrm>
                  <a:off x="2039228" y="1551197"/>
                  <a:ext cx="509755" cy="276999"/>
                </a:xfrm>
                <a:prstGeom prst="rect">
                  <a:avLst/>
                </a:prstGeom>
                <a:blipFill>
                  <a:blip r:embed="rId18"/>
                  <a:stretch>
                    <a:fillRect l="-8140" r="-10465" b="-4255"/>
                  </a:stretch>
                </a:blipFill>
                <a:ln>
                  <a:solidFill>
                    <a:schemeClr val="tx1"/>
                  </a:solidFill>
                </a:ln>
              </p:spPr>
              <p:txBody>
                <a:bodyPr/>
                <a:lstStyle/>
                <a:p>
                  <a:r>
                    <a:rPr lang="zh-CN" altLang="en-US">
                      <a:noFill/>
                    </a:rPr>
                    <a:t> </a:t>
                  </a:r>
                </a:p>
              </p:txBody>
            </p:sp>
          </mc:Fallback>
        </mc:AlternateContent>
        <p:cxnSp>
          <p:nvCxnSpPr>
            <p:cNvPr id="187" name="直接连接符 186">
              <a:extLst>
                <a:ext uri="{FF2B5EF4-FFF2-40B4-BE49-F238E27FC236}">
                  <a16:creationId xmlns:a16="http://schemas.microsoft.com/office/drawing/2014/main" id="{4A16991F-875C-4C9F-9024-27C3AD751702}"/>
                </a:ext>
              </a:extLst>
            </p:cNvPr>
            <p:cNvCxnSpPr>
              <a:cxnSpLocks/>
              <a:endCxn id="130" idx="0"/>
            </p:cNvCxnSpPr>
            <p:nvPr/>
          </p:nvCxnSpPr>
          <p:spPr>
            <a:xfrm flipH="1">
              <a:off x="2294106" y="684597"/>
              <a:ext cx="733672" cy="8666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8" name="任意多边形: 形状 207">
            <a:extLst>
              <a:ext uri="{FF2B5EF4-FFF2-40B4-BE49-F238E27FC236}">
                <a16:creationId xmlns:a16="http://schemas.microsoft.com/office/drawing/2014/main" id="{737E2226-0C58-40BE-BB99-835D072E33C3}"/>
              </a:ext>
            </a:extLst>
          </p:cNvPr>
          <p:cNvSpPr/>
          <p:nvPr/>
        </p:nvSpPr>
        <p:spPr>
          <a:xfrm>
            <a:off x="3203579" y="2987813"/>
            <a:ext cx="639420" cy="151268"/>
          </a:xfrm>
          <a:custGeom>
            <a:avLst/>
            <a:gdLst>
              <a:gd name="connsiteX0" fmla="*/ 639420 w 639420"/>
              <a:gd name="connsiteY0" fmla="*/ 32893 h 151268"/>
              <a:gd name="connsiteX1" fmla="*/ 455225 w 639420"/>
              <a:gd name="connsiteY1" fmla="*/ 124990 h 151268"/>
              <a:gd name="connsiteX2" fmla="*/ 271029 w 639420"/>
              <a:gd name="connsiteY2" fmla="*/ 144726 h 151268"/>
              <a:gd name="connsiteX3" fmla="*/ 40784 w 639420"/>
              <a:gd name="connsiteY3" fmla="*/ 26314 h 151268"/>
              <a:gd name="connsiteX4" fmla="*/ 1314 w 639420"/>
              <a:gd name="connsiteY4" fmla="*/ 0 h 151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420" h="151268">
                <a:moveTo>
                  <a:pt x="639420" y="32893"/>
                </a:moveTo>
                <a:cubicBezTo>
                  <a:pt x="578022" y="69622"/>
                  <a:pt x="516624" y="106351"/>
                  <a:pt x="455225" y="124990"/>
                </a:cubicBezTo>
                <a:cubicBezTo>
                  <a:pt x="393826" y="143629"/>
                  <a:pt x="340102" y="161172"/>
                  <a:pt x="271029" y="144726"/>
                </a:cubicBezTo>
                <a:cubicBezTo>
                  <a:pt x="201956" y="128280"/>
                  <a:pt x="85736" y="50435"/>
                  <a:pt x="40784" y="26314"/>
                </a:cubicBezTo>
                <a:cubicBezTo>
                  <a:pt x="-4168" y="2193"/>
                  <a:pt x="-1427" y="1096"/>
                  <a:pt x="1314" y="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2" name="直接箭头连接符 281">
            <a:extLst>
              <a:ext uri="{FF2B5EF4-FFF2-40B4-BE49-F238E27FC236}">
                <a16:creationId xmlns:a16="http://schemas.microsoft.com/office/drawing/2014/main" id="{66FB6667-5451-43AF-A39D-348B0D919C55}"/>
              </a:ext>
            </a:extLst>
          </p:cNvPr>
          <p:cNvCxnSpPr/>
          <p:nvPr/>
        </p:nvCxnSpPr>
        <p:spPr>
          <a:xfrm flipV="1">
            <a:off x="5497456" y="1875383"/>
            <a:ext cx="0" cy="3600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3" name="直接箭头连接符 282">
            <a:extLst>
              <a:ext uri="{FF2B5EF4-FFF2-40B4-BE49-F238E27FC236}">
                <a16:creationId xmlns:a16="http://schemas.microsoft.com/office/drawing/2014/main" id="{D0CDD74F-DC64-4AA1-B4F7-7B91773EA168}"/>
              </a:ext>
            </a:extLst>
          </p:cNvPr>
          <p:cNvCxnSpPr>
            <a:cxnSpLocks/>
          </p:cNvCxnSpPr>
          <p:nvPr/>
        </p:nvCxnSpPr>
        <p:spPr>
          <a:xfrm>
            <a:off x="5497456" y="5475783"/>
            <a:ext cx="35920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4" name="直接箭头连接符 283">
            <a:extLst>
              <a:ext uri="{FF2B5EF4-FFF2-40B4-BE49-F238E27FC236}">
                <a16:creationId xmlns:a16="http://schemas.microsoft.com/office/drawing/2014/main" id="{7BF8700F-39CE-46BC-A124-39F5FB395E41}"/>
              </a:ext>
            </a:extLst>
          </p:cNvPr>
          <p:cNvCxnSpPr>
            <a:cxnSpLocks/>
          </p:cNvCxnSpPr>
          <p:nvPr/>
        </p:nvCxnSpPr>
        <p:spPr>
          <a:xfrm flipH="1">
            <a:off x="4141463" y="5448109"/>
            <a:ext cx="1355995" cy="1395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5" name="直接箭头连接符 284">
            <a:extLst>
              <a:ext uri="{FF2B5EF4-FFF2-40B4-BE49-F238E27FC236}">
                <a16:creationId xmlns:a16="http://schemas.microsoft.com/office/drawing/2014/main" id="{DFE7831E-8338-4EF1-A611-127CE9866A47}"/>
              </a:ext>
            </a:extLst>
          </p:cNvPr>
          <p:cNvCxnSpPr>
            <a:cxnSpLocks/>
            <a:stCxn id="287" idx="5"/>
            <a:endCxn id="294" idx="1"/>
          </p:cNvCxnSpPr>
          <p:nvPr/>
        </p:nvCxnSpPr>
        <p:spPr>
          <a:xfrm>
            <a:off x="6207799" y="2963557"/>
            <a:ext cx="495917" cy="386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86" name="组合 285">
            <a:extLst>
              <a:ext uri="{FF2B5EF4-FFF2-40B4-BE49-F238E27FC236}">
                <a16:creationId xmlns:a16="http://schemas.microsoft.com/office/drawing/2014/main" id="{FC91D392-8D50-4108-B4DA-DBD1C3494046}"/>
              </a:ext>
            </a:extLst>
          </p:cNvPr>
          <p:cNvGrpSpPr/>
          <p:nvPr/>
        </p:nvGrpSpPr>
        <p:grpSpPr>
          <a:xfrm>
            <a:off x="6012512" y="2388907"/>
            <a:ext cx="288477" cy="606286"/>
            <a:chOff x="2278744" y="558148"/>
            <a:chExt cx="288477" cy="606286"/>
          </a:xfrm>
        </p:grpSpPr>
        <p:sp>
          <p:nvSpPr>
            <p:cNvPr id="287" name="椭圆 286">
              <a:extLst>
                <a:ext uri="{FF2B5EF4-FFF2-40B4-BE49-F238E27FC236}">
                  <a16:creationId xmlns:a16="http://schemas.microsoft.com/office/drawing/2014/main" id="{23E0646C-2C74-4A28-8141-745095EB9315}"/>
                </a:ext>
              </a:extLst>
            </p:cNvPr>
            <p:cNvSpPr/>
            <p:nvPr/>
          </p:nvSpPr>
          <p:spPr>
            <a:xfrm>
              <a:off x="2289624" y="948410"/>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88" name="文本框 287">
                  <a:extLst>
                    <a:ext uri="{FF2B5EF4-FFF2-40B4-BE49-F238E27FC236}">
                      <a16:creationId xmlns:a16="http://schemas.microsoft.com/office/drawing/2014/main" id="{183CBDBF-9057-4B0F-AF75-1678B6C717F2}"/>
                    </a:ext>
                  </a:extLst>
                </p:cNvPr>
                <p:cNvSpPr txBox="1"/>
                <p:nvPr/>
              </p:nvSpPr>
              <p:spPr>
                <a:xfrm>
                  <a:off x="2278744" y="558148"/>
                  <a:ext cx="2884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288" name="文本框 287">
                  <a:extLst>
                    <a:ext uri="{FF2B5EF4-FFF2-40B4-BE49-F238E27FC236}">
                      <a16:creationId xmlns:a16="http://schemas.microsoft.com/office/drawing/2014/main" id="{183CBDBF-9057-4B0F-AF75-1678B6C717F2}"/>
                    </a:ext>
                  </a:extLst>
                </p:cNvPr>
                <p:cNvSpPr txBox="1">
                  <a:spLocks noRot="1" noChangeAspect="1" noMove="1" noResize="1" noEditPoints="1" noAdjustHandles="1" noChangeArrowheads="1" noChangeShapeType="1" noTextEdit="1"/>
                </p:cNvSpPr>
                <p:nvPr/>
              </p:nvSpPr>
              <p:spPr>
                <a:xfrm>
                  <a:off x="2278744" y="558148"/>
                  <a:ext cx="288477" cy="276999"/>
                </a:xfrm>
                <a:prstGeom prst="rect">
                  <a:avLst/>
                </a:prstGeom>
                <a:blipFill>
                  <a:blip r:embed="rId19"/>
                  <a:stretch>
                    <a:fillRect l="-20833" r="-6250" b="-15556"/>
                  </a:stretch>
                </a:blipFill>
              </p:spPr>
              <p:txBody>
                <a:bodyPr/>
                <a:lstStyle/>
                <a:p>
                  <a:r>
                    <a:rPr lang="zh-CN" altLang="en-US">
                      <a:noFill/>
                    </a:rPr>
                    <a:t> </a:t>
                  </a:r>
                </a:p>
              </p:txBody>
            </p:sp>
          </mc:Fallback>
        </mc:AlternateContent>
      </p:grpSp>
      <p:grpSp>
        <p:nvGrpSpPr>
          <p:cNvPr id="289" name="组合 288">
            <a:extLst>
              <a:ext uri="{FF2B5EF4-FFF2-40B4-BE49-F238E27FC236}">
                <a16:creationId xmlns:a16="http://schemas.microsoft.com/office/drawing/2014/main" id="{343B9542-B5DB-40D3-8917-38E59643A59D}"/>
              </a:ext>
            </a:extLst>
          </p:cNvPr>
          <p:cNvGrpSpPr/>
          <p:nvPr/>
        </p:nvGrpSpPr>
        <p:grpSpPr>
          <a:xfrm>
            <a:off x="6420646" y="2460032"/>
            <a:ext cx="273662" cy="508949"/>
            <a:chOff x="2621451" y="940013"/>
            <a:chExt cx="273662" cy="508949"/>
          </a:xfrm>
        </p:grpSpPr>
        <p:sp>
          <p:nvSpPr>
            <p:cNvPr id="290" name="椭圆 289">
              <a:extLst>
                <a:ext uri="{FF2B5EF4-FFF2-40B4-BE49-F238E27FC236}">
                  <a16:creationId xmlns:a16="http://schemas.microsoft.com/office/drawing/2014/main" id="{03502D98-B13F-4652-825F-5456A079D9C1}"/>
                </a:ext>
              </a:extLst>
            </p:cNvPr>
            <p:cNvSpPr/>
            <p:nvPr/>
          </p:nvSpPr>
          <p:spPr>
            <a:xfrm>
              <a:off x="2679067" y="1232938"/>
              <a:ext cx="216046" cy="216024"/>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91" name="文本框 290">
                  <a:extLst>
                    <a:ext uri="{FF2B5EF4-FFF2-40B4-BE49-F238E27FC236}">
                      <a16:creationId xmlns:a16="http://schemas.microsoft.com/office/drawing/2014/main" id="{5EF32A4B-F33B-4867-BBA5-F4A5B18A5A23}"/>
                    </a:ext>
                  </a:extLst>
                </p:cNvPr>
                <p:cNvSpPr txBox="1"/>
                <p:nvPr/>
              </p:nvSpPr>
              <p:spPr>
                <a:xfrm>
                  <a:off x="2621451" y="940013"/>
                  <a:ext cx="2591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rPr>
                              <m:t>z</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291" name="文本框 290">
                  <a:extLst>
                    <a:ext uri="{FF2B5EF4-FFF2-40B4-BE49-F238E27FC236}">
                      <a16:creationId xmlns:a16="http://schemas.microsoft.com/office/drawing/2014/main" id="{5EF32A4B-F33B-4867-BBA5-F4A5B18A5A23}"/>
                    </a:ext>
                  </a:extLst>
                </p:cNvPr>
                <p:cNvSpPr txBox="1">
                  <a:spLocks noRot="1" noChangeAspect="1" noMove="1" noResize="1" noEditPoints="1" noAdjustHandles="1" noChangeArrowheads="1" noChangeShapeType="1" noTextEdit="1"/>
                </p:cNvSpPr>
                <p:nvPr/>
              </p:nvSpPr>
              <p:spPr>
                <a:xfrm>
                  <a:off x="2621451" y="940013"/>
                  <a:ext cx="259109" cy="276999"/>
                </a:xfrm>
                <a:prstGeom prst="rect">
                  <a:avLst/>
                </a:prstGeom>
                <a:blipFill>
                  <a:blip r:embed="rId20"/>
                  <a:stretch>
                    <a:fillRect l="-13953" r="-6977" b="-15556"/>
                  </a:stretch>
                </a:blipFill>
              </p:spPr>
              <p:txBody>
                <a:bodyPr/>
                <a:lstStyle/>
                <a:p>
                  <a:r>
                    <a:rPr lang="zh-CN" altLang="en-US">
                      <a:noFill/>
                    </a:rPr>
                    <a:t> </a:t>
                  </a:r>
                </a:p>
              </p:txBody>
            </p:sp>
          </mc:Fallback>
        </mc:AlternateContent>
      </p:grpSp>
      <p:cxnSp>
        <p:nvCxnSpPr>
          <p:cNvPr id="292" name="直接箭头连接符 291">
            <a:extLst>
              <a:ext uri="{FF2B5EF4-FFF2-40B4-BE49-F238E27FC236}">
                <a16:creationId xmlns:a16="http://schemas.microsoft.com/office/drawing/2014/main" id="{FAE052CF-1F14-4FFC-BC29-F2BD8882CD01}"/>
              </a:ext>
            </a:extLst>
          </p:cNvPr>
          <p:cNvCxnSpPr>
            <a:cxnSpLocks/>
            <a:stCxn id="294" idx="5"/>
            <a:endCxn id="301" idx="1"/>
          </p:cNvCxnSpPr>
          <p:nvPr/>
        </p:nvCxnSpPr>
        <p:spPr>
          <a:xfrm flipV="1">
            <a:off x="6856484" y="3488214"/>
            <a:ext cx="527556" cy="142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93" name="组合 292">
            <a:extLst>
              <a:ext uri="{FF2B5EF4-FFF2-40B4-BE49-F238E27FC236}">
                <a16:creationId xmlns:a16="http://schemas.microsoft.com/office/drawing/2014/main" id="{70B01CF2-C4A9-4F0A-B8B3-8B2BE766F2E8}"/>
              </a:ext>
            </a:extLst>
          </p:cNvPr>
          <p:cNvGrpSpPr/>
          <p:nvPr/>
        </p:nvGrpSpPr>
        <p:grpSpPr>
          <a:xfrm>
            <a:off x="6672077" y="2935756"/>
            <a:ext cx="287691" cy="598347"/>
            <a:chOff x="2289624" y="566087"/>
            <a:chExt cx="287691" cy="598347"/>
          </a:xfrm>
        </p:grpSpPr>
        <p:sp>
          <p:nvSpPr>
            <p:cNvPr id="294" name="椭圆 293">
              <a:extLst>
                <a:ext uri="{FF2B5EF4-FFF2-40B4-BE49-F238E27FC236}">
                  <a16:creationId xmlns:a16="http://schemas.microsoft.com/office/drawing/2014/main" id="{FEC55696-2072-420B-830F-DEF1E45CC03D}"/>
                </a:ext>
              </a:extLst>
            </p:cNvPr>
            <p:cNvSpPr/>
            <p:nvPr/>
          </p:nvSpPr>
          <p:spPr>
            <a:xfrm>
              <a:off x="2289624" y="948410"/>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5" name="文本框 294">
                  <a:extLst>
                    <a:ext uri="{FF2B5EF4-FFF2-40B4-BE49-F238E27FC236}">
                      <a16:creationId xmlns:a16="http://schemas.microsoft.com/office/drawing/2014/main" id="{293AC798-CC36-4D2F-9D32-877ECC5321FE}"/>
                    </a:ext>
                  </a:extLst>
                </p:cNvPr>
                <p:cNvSpPr txBox="1"/>
                <p:nvPr/>
              </p:nvSpPr>
              <p:spPr>
                <a:xfrm>
                  <a:off x="2294161" y="566087"/>
                  <a:ext cx="2831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i="1">
                                <a:latin typeface="Cambria Math" panose="02040503050406030204" pitchFamily="18" charset="0"/>
                              </a:rPr>
                              <m:t>1</m:t>
                            </m:r>
                          </m:sub>
                        </m:sSub>
                      </m:oMath>
                    </m:oMathPara>
                  </a14:m>
                  <a:endParaRPr lang="zh-CN" altLang="en-US" dirty="0"/>
                </a:p>
              </p:txBody>
            </p:sp>
          </mc:Choice>
          <mc:Fallback xmlns="">
            <p:sp>
              <p:nvSpPr>
                <p:cNvPr id="295" name="文本框 294">
                  <a:extLst>
                    <a:ext uri="{FF2B5EF4-FFF2-40B4-BE49-F238E27FC236}">
                      <a16:creationId xmlns:a16="http://schemas.microsoft.com/office/drawing/2014/main" id="{293AC798-CC36-4D2F-9D32-877ECC5321FE}"/>
                    </a:ext>
                  </a:extLst>
                </p:cNvPr>
                <p:cNvSpPr txBox="1">
                  <a:spLocks noRot="1" noChangeAspect="1" noMove="1" noResize="1" noEditPoints="1" noAdjustHandles="1" noChangeArrowheads="1" noChangeShapeType="1" noTextEdit="1"/>
                </p:cNvSpPr>
                <p:nvPr/>
              </p:nvSpPr>
              <p:spPr>
                <a:xfrm>
                  <a:off x="2294161" y="566087"/>
                  <a:ext cx="283154" cy="276999"/>
                </a:xfrm>
                <a:prstGeom prst="rect">
                  <a:avLst/>
                </a:prstGeom>
                <a:blipFill>
                  <a:blip r:embed="rId21"/>
                  <a:stretch>
                    <a:fillRect l="-21277" r="-6383" b="-15556"/>
                  </a:stretch>
                </a:blipFill>
              </p:spPr>
              <p:txBody>
                <a:bodyPr/>
                <a:lstStyle/>
                <a:p>
                  <a:r>
                    <a:rPr lang="zh-CN" altLang="en-US">
                      <a:noFill/>
                    </a:rPr>
                    <a:t> </a:t>
                  </a:r>
                </a:p>
              </p:txBody>
            </p:sp>
          </mc:Fallback>
        </mc:AlternateContent>
      </p:grpSp>
      <p:grpSp>
        <p:nvGrpSpPr>
          <p:cNvPr id="296" name="组合 295">
            <a:extLst>
              <a:ext uri="{FF2B5EF4-FFF2-40B4-BE49-F238E27FC236}">
                <a16:creationId xmlns:a16="http://schemas.microsoft.com/office/drawing/2014/main" id="{CAA51824-ACF5-41D6-904B-FFAE3ECE9861}"/>
              </a:ext>
            </a:extLst>
          </p:cNvPr>
          <p:cNvGrpSpPr/>
          <p:nvPr/>
        </p:nvGrpSpPr>
        <p:grpSpPr>
          <a:xfrm>
            <a:off x="6972571" y="2844944"/>
            <a:ext cx="268431" cy="509048"/>
            <a:chOff x="2626682" y="939914"/>
            <a:chExt cx="268431" cy="509048"/>
          </a:xfrm>
        </p:grpSpPr>
        <p:sp>
          <p:nvSpPr>
            <p:cNvPr id="297" name="椭圆 296">
              <a:extLst>
                <a:ext uri="{FF2B5EF4-FFF2-40B4-BE49-F238E27FC236}">
                  <a16:creationId xmlns:a16="http://schemas.microsoft.com/office/drawing/2014/main" id="{A569ED1B-7C47-4606-A04B-7EAC14604F91}"/>
                </a:ext>
              </a:extLst>
            </p:cNvPr>
            <p:cNvSpPr/>
            <p:nvPr/>
          </p:nvSpPr>
          <p:spPr>
            <a:xfrm>
              <a:off x="2679067" y="1232938"/>
              <a:ext cx="216046" cy="216024"/>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8" name="文本框 297">
                  <a:extLst>
                    <a:ext uri="{FF2B5EF4-FFF2-40B4-BE49-F238E27FC236}">
                      <a16:creationId xmlns:a16="http://schemas.microsoft.com/office/drawing/2014/main" id="{B0ED53EA-FDB2-4A77-A946-F829F208631D}"/>
                    </a:ext>
                  </a:extLst>
                </p:cNvPr>
                <p:cNvSpPr txBox="1"/>
                <p:nvPr/>
              </p:nvSpPr>
              <p:spPr>
                <a:xfrm>
                  <a:off x="2626682" y="939914"/>
                  <a:ext cx="2668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i="1">
                                <a:latin typeface="Cambria Math" panose="02040503050406030204" pitchFamily="18" charset="0"/>
                              </a:rPr>
                              <m:t>2</m:t>
                            </m:r>
                          </m:sub>
                        </m:sSub>
                      </m:oMath>
                    </m:oMathPara>
                  </a14:m>
                  <a:endParaRPr lang="zh-CN" altLang="en-US" dirty="0"/>
                </a:p>
              </p:txBody>
            </p:sp>
          </mc:Choice>
          <mc:Fallback xmlns="">
            <p:sp>
              <p:nvSpPr>
                <p:cNvPr id="298" name="文本框 297">
                  <a:extLst>
                    <a:ext uri="{FF2B5EF4-FFF2-40B4-BE49-F238E27FC236}">
                      <a16:creationId xmlns:a16="http://schemas.microsoft.com/office/drawing/2014/main" id="{B0ED53EA-FDB2-4A77-A946-F829F208631D}"/>
                    </a:ext>
                  </a:extLst>
                </p:cNvPr>
                <p:cNvSpPr txBox="1">
                  <a:spLocks noRot="1" noChangeAspect="1" noMove="1" noResize="1" noEditPoints="1" noAdjustHandles="1" noChangeArrowheads="1" noChangeShapeType="1" noTextEdit="1"/>
                </p:cNvSpPr>
                <p:nvPr/>
              </p:nvSpPr>
              <p:spPr>
                <a:xfrm>
                  <a:off x="2626682" y="939914"/>
                  <a:ext cx="266803" cy="276999"/>
                </a:xfrm>
                <a:prstGeom prst="rect">
                  <a:avLst/>
                </a:prstGeom>
                <a:blipFill>
                  <a:blip r:embed="rId22"/>
                  <a:stretch>
                    <a:fillRect l="-11364" r="-6818" b="-15556"/>
                  </a:stretch>
                </a:blipFill>
              </p:spPr>
              <p:txBody>
                <a:bodyPr/>
                <a:lstStyle/>
                <a:p>
                  <a:r>
                    <a:rPr lang="zh-CN" altLang="en-US">
                      <a:noFill/>
                    </a:rPr>
                    <a:t> </a:t>
                  </a:r>
                </a:p>
              </p:txBody>
            </p:sp>
          </mc:Fallback>
        </mc:AlternateContent>
      </p:grpSp>
      <p:cxnSp>
        <p:nvCxnSpPr>
          <p:cNvPr id="299" name="直接箭头连接符 298">
            <a:extLst>
              <a:ext uri="{FF2B5EF4-FFF2-40B4-BE49-F238E27FC236}">
                <a16:creationId xmlns:a16="http://schemas.microsoft.com/office/drawing/2014/main" id="{14BFEEC8-4CDC-4903-B559-72B03644E9BA}"/>
              </a:ext>
            </a:extLst>
          </p:cNvPr>
          <p:cNvCxnSpPr>
            <a:cxnSpLocks/>
            <a:stCxn id="301" idx="5"/>
            <a:endCxn id="309" idx="2"/>
          </p:cNvCxnSpPr>
          <p:nvPr/>
        </p:nvCxnSpPr>
        <p:spPr>
          <a:xfrm>
            <a:off x="7536808" y="3640966"/>
            <a:ext cx="392737" cy="2781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00" name="组合 299">
            <a:extLst>
              <a:ext uri="{FF2B5EF4-FFF2-40B4-BE49-F238E27FC236}">
                <a16:creationId xmlns:a16="http://schemas.microsoft.com/office/drawing/2014/main" id="{87CA565A-C52F-4556-A649-7F28E89A4E01}"/>
              </a:ext>
            </a:extLst>
          </p:cNvPr>
          <p:cNvGrpSpPr/>
          <p:nvPr/>
        </p:nvGrpSpPr>
        <p:grpSpPr>
          <a:xfrm>
            <a:off x="7352401" y="3078035"/>
            <a:ext cx="288502" cy="594567"/>
            <a:chOff x="2289624" y="569867"/>
            <a:chExt cx="288502" cy="594567"/>
          </a:xfrm>
        </p:grpSpPr>
        <p:sp>
          <p:nvSpPr>
            <p:cNvPr id="301" name="椭圆 300">
              <a:extLst>
                <a:ext uri="{FF2B5EF4-FFF2-40B4-BE49-F238E27FC236}">
                  <a16:creationId xmlns:a16="http://schemas.microsoft.com/office/drawing/2014/main" id="{E38A1913-533F-485A-AEAE-ED4C4D3FBBC9}"/>
                </a:ext>
              </a:extLst>
            </p:cNvPr>
            <p:cNvSpPr/>
            <p:nvPr/>
          </p:nvSpPr>
          <p:spPr>
            <a:xfrm>
              <a:off x="2289624" y="948410"/>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008000"/>
                </a:highlight>
              </a:endParaRPr>
            </a:p>
          </p:txBody>
        </p:sp>
        <mc:AlternateContent xmlns:mc="http://schemas.openxmlformats.org/markup-compatibility/2006" xmlns:a14="http://schemas.microsoft.com/office/drawing/2010/main">
          <mc:Choice Requires="a14">
            <p:sp>
              <p:nvSpPr>
                <p:cNvPr id="302" name="文本框 301">
                  <a:extLst>
                    <a:ext uri="{FF2B5EF4-FFF2-40B4-BE49-F238E27FC236}">
                      <a16:creationId xmlns:a16="http://schemas.microsoft.com/office/drawing/2014/main" id="{2D128AD4-865E-41B7-9A60-54DDE05F008F}"/>
                    </a:ext>
                  </a:extLst>
                </p:cNvPr>
                <p:cNvSpPr txBox="1"/>
                <p:nvPr/>
              </p:nvSpPr>
              <p:spPr>
                <a:xfrm>
                  <a:off x="2344024" y="569867"/>
                  <a:ext cx="234102" cy="2857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302" name="文本框 301">
                  <a:extLst>
                    <a:ext uri="{FF2B5EF4-FFF2-40B4-BE49-F238E27FC236}">
                      <a16:creationId xmlns:a16="http://schemas.microsoft.com/office/drawing/2014/main" id="{2D128AD4-865E-41B7-9A60-54DDE05F008F}"/>
                    </a:ext>
                  </a:extLst>
                </p:cNvPr>
                <p:cNvSpPr txBox="1">
                  <a:spLocks noRot="1" noChangeAspect="1" noMove="1" noResize="1" noEditPoints="1" noAdjustHandles="1" noChangeArrowheads="1" noChangeShapeType="1" noTextEdit="1"/>
                </p:cNvSpPr>
                <p:nvPr/>
              </p:nvSpPr>
              <p:spPr>
                <a:xfrm>
                  <a:off x="2344024" y="569867"/>
                  <a:ext cx="234102" cy="285781"/>
                </a:xfrm>
                <a:prstGeom prst="rect">
                  <a:avLst/>
                </a:prstGeom>
                <a:blipFill>
                  <a:blip r:embed="rId23"/>
                  <a:stretch>
                    <a:fillRect l="-36842" r="-23684" b="-10638"/>
                  </a:stretch>
                </a:blipFill>
              </p:spPr>
              <p:txBody>
                <a:bodyPr/>
                <a:lstStyle/>
                <a:p>
                  <a:r>
                    <a:rPr lang="zh-CN" altLang="en-US">
                      <a:noFill/>
                    </a:rPr>
                    <a:t> </a:t>
                  </a:r>
                </a:p>
              </p:txBody>
            </p:sp>
          </mc:Fallback>
        </mc:AlternateContent>
      </p:grpSp>
      <p:grpSp>
        <p:nvGrpSpPr>
          <p:cNvPr id="303" name="组合 302">
            <a:extLst>
              <a:ext uri="{FF2B5EF4-FFF2-40B4-BE49-F238E27FC236}">
                <a16:creationId xmlns:a16="http://schemas.microsoft.com/office/drawing/2014/main" id="{F94556BE-1AB7-420F-87C4-B94D6A83FDB0}"/>
              </a:ext>
            </a:extLst>
          </p:cNvPr>
          <p:cNvGrpSpPr/>
          <p:nvPr/>
        </p:nvGrpSpPr>
        <p:grpSpPr>
          <a:xfrm>
            <a:off x="7676421" y="3103733"/>
            <a:ext cx="293656" cy="494037"/>
            <a:chOff x="2601457" y="954925"/>
            <a:chExt cx="293656" cy="494037"/>
          </a:xfrm>
        </p:grpSpPr>
        <p:sp>
          <p:nvSpPr>
            <p:cNvPr id="304" name="椭圆 303">
              <a:extLst>
                <a:ext uri="{FF2B5EF4-FFF2-40B4-BE49-F238E27FC236}">
                  <a16:creationId xmlns:a16="http://schemas.microsoft.com/office/drawing/2014/main" id="{946CF802-9743-4F77-8831-7FBAF834292F}"/>
                </a:ext>
              </a:extLst>
            </p:cNvPr>
            <p:cNvSpPr/>
            <p:nvPr/>
          </p:nvSpPr>
          <p:spPr>
            <a:xfrm>
              <a:off x="2679067" y="1232938"/>
              <a:ext cx="216046" cy="216024"/>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05" name="文本框 304">
                  <a:extLst>
                    <a:ext uri="{FF2B5EF4-FFF2-40B4-BE49-F238E27FC236}">
                      <a16:creationId xmlns:a16="http://schemas.microsoft.com/office/drawing/2014/main" id="{75D5BE83-5425-488F-8465-4D0BAD900219}"/>
                    </a:ext>
                  </a:extLst>
                </p:cNvPr>
                <p:cNvSpPr txBox="1"/>
                <p:nvPr/>
              </p:nvSpPr>
              <p:spPr>
                <a:xfrm>
                  <a:off x="2601457" y="954925"/>
                  <a:ext cx="2668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i="1">
                                <a:latin typeface="Cambria Math" panose="02040503050406030204" pitchFamily="18" charset="0"/>
                              </a:rPr>
                              <m:t>3</m:t>
                            </m:r>
                          </m:sub>
                        </m:sSub>
                      </m:oMath>
                    </m:oMathPara>
                  </a14:m>
                  <a:endParaRPr lang="zh-CN" altLang="en-US" dirty="0"/>
                </a:p>
              </p:txBody>
            </p:sp>
          </mc:Choice>
          <mc:Fallback xmlns="">
            <p:sp>
              <p:nvSpPr>
                <p:cNvPr id="305" name="文本框 304">
                  <a:extLst>
                    <a:ext uri="{FF2B5EF4-FFF2-40B4-BE49-F238E27FC236}">
                      <a16:creationId xmlns:a16="http://schemas.microsoft.com/office/drawing/2014/main" id="{75D5BE83-5425-488F-8465-4D0BAD900219}"/>
                    </a:ext>
                  </a:extLst>
                </p:cNvPr>
                <p:cNvSpPr txBox="1">
                  <a:spLocks noRot="1" noChangeAspect="1" noMove="1" noResize="1" noEditPoints="1" noAdjustHandles="1" noChangeArrowheads="1" noChangeShapeType="1" noTextEdit="1"/>
                </p:cNvSpPr>
                <p:nvPr/>
              </p:nvSpPr>
              <p:spPr>
                <a:xfrm>
                  <a:off x="2601457" y="954925"/>
                  <a:ext cx="266803" cy="276999"/>
                </a:xfrm>
                <a:prstGeom prst="rect">
                  <a:avLst/>
                </a:prstGeom>
                <a:blipFill>
                  <a:blip r:embed="rId24"/>
                  <a:stretch>
                    <a:fillRect l="-11364" r="-9091" b="-15217"/>
                  </a:stretch>
                </a:blipFill>
              </p:spPr>
              <p:txBody>
                <a:bodyPr/>
                <a:lstStyle/>
                <a:p>
                  <a:r>
                    <a:rPr lang="zh-CN" altLang="en-US">
                      <a:noFill/>
                    </a:rPr>
                    <a:t> </a:t>
                  </a:r>
                </a:p>
              </p:txBody>
            </p:sp>
          </mc:Fallback>
        </mc:AlternateContent>
      </p:grpSp>
      <p:cxnSp>
        <p:nvCxnSpPr>
          <p:cNvPr id="306" name="直接箭头连接符 305">
            <a:extLst>
              <a:ext uri="{FF2B5EF4-FFF2-40B4-BE49-F238E27FC236}">
                <a16:creationId xmlns:a16="http://schemas.microsoft.com/office/drawing/2014/main" id="{091A4CBE-C084-4407-B54F-6CADF899A70A}"/>
              </a:ext>
            </a:extLst>
          </p:cNvPr>
          <p:cNvCxnSpPr>
            <a:cxnSpLocks/>
            <a:stCxn id="290" idx="4"/>
            <a:endCxn id="294" idx="1"/>
          </p:cNvCxnSpPr>
          <p:nvPr/>
        </p:nvCxnSpPr>
        <p:spPr>
          <a:xfrm>
            <a:off x="6586285" y="2968981"/>
            <a:ext cx="117431" cy="380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7" name="直接箭头连接符 306">
            <a:extLst>
              <a:ext uri="{FF2B5EF4-FFF2-40B4-BE49-F238E27FC236}">
                <a16:creationId xmlns:a16="http://schemas.microsoft.com/office/drawing/2014/main" id="{AE78A6E0-6894-48A0-90FC-56C935E8D548}"/>
              </a:ext>
            </a:extLst>
          </p:cNvPr>
          <p:cNvCxnSpPr>
            <a:cxnSpLocks/>
            <a:stCxn id="297" idx="4"/>
            <a:endCxn id="301" idx="1"/>
          </p:cNvCxnSpPr>
          <p:nvPr/>
        </p:nvCxnSpPr>
        <p:spPr>
          <a:xfrm>
            <a:off x="7132979" y="3353992"/>
            <a:ext cx="251061" cy="134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08" name="组合 307">
            <a:extLst>
              <a:ext uri="{FF2B5EF4-FFF2-40B4-BE49-F238E27FC236}">
                <a16:creationId xmlns:a16="http://schemas.microsoft.com/office/drawing/2014/main" id="{8A195AEB-1910-472C-BF8C-D03BFBD49FA8}"/>
              </a:ext>
            </a:extLst>
          </p:cNvPr>
          <p:cNvGrpSpPr/>
          <p:nvPr/>
        </p:nvGrpSpPr>
        <p:grpSpPr>
          <a:xfrm>
            <a:off x="7929545" y="3459270"/>
            <a:ext cx="361292" cy="567856"/>
            <a:chOff x="2289624" y="596578"/>
            <a:chExt cx="361292" cy="567856"/>
          </a:xfrm>
        </p:grpSpPr>
        <p:sp>
          <p:nvSpPr>
            <p:cNvPr id="309" name="椭圆 308">
              <a:extLst>
                <a:ext uri="{FF2B5EF4-FFF2-40B4-BE49-F238E27FC236}">
                  <a16:creationId xmlns:a16="http://schemas.microsoft.com/office/drawing/2014/main" id="{768F7614-D3D4-4A43-9160-2A7D5E70AA7A}"/>
                </a:ext>
              </a:extLst>
            </p:cNvPr>
            <p:cNvSpPr/>
            <p:nvPr/>
          </p:nvSpPr>
          <p:spPr>
            <a:xfrm>
              <a:off x="2289624" y="948410"/>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008000"/>
                </a:highlight>
              </a:endParaRPr>
            </a:p>
          </p:txBody>
        </p:sp>
        <mc:AlternateContent xmlns:mc="http://schemas.openxmlformats.org/markup-compatibility/2006" xmlns:a14="http://schemas.microsoft.com/office/drawing/2010/main">
          <mc:Choice Requires="a14">
            <p:sp>
              <p:nvSpPr>
                <p:cNvPr id="310" name="文本框 309">
                  <a:extLst>
                    <a:ext uri="{FF2B5EF4-FFF2-40B4-BE49-F238E27FC236}">
                      <a16:creationId xmlns:a16="http://schemas.microsoft.com/office/drawing/2014/main" id="{76407D76-CCB4-4565-BBB4-F399AFE0D419}"/>
                    </a:ext>
                  </a:extLst>
                </p:cNvPr>
                <p:cNvSpPr txBox="1"/>
                <p:nvPr/>
              </p:nvSpPr>
              <p:spPr>
                <a:xfrm>
                  <a:off x="2362439" y="596578"/>
                  <a:ext cx="2884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310" name="文本框 309">
                  <a:extLst>
                    <a:ext uri="{FF2B5EF4-FFF2-40B4-BE49-F238E27FC236}">
                      <a16:creationId xmlns:a16="http://schemas.microsoft.com/office/drawing/2014/main" id="{76407D76-CCB4-4565-BBB4-F399AFE0D419}"/>
                    </a:ext>
                  </a:extLst>
                </p:cNvPr>
                <p:cNvSpPr txBox="1">
                  <a:spLocks noRot="1" noChangeAspect="1" noMove="1" noResize="1" noEditPoints="1" noAdjustHandles="1" noChangeArrowheads="1" noChangeShapeType="1" noTextEdit="1"/>
                </p:cNvSpPr>
                <p:nvPr/>
              </p:nvSpPr>
              <p:spPr>
                <a:xfrm>
                  <a:off x="2362439" y="596578"/>
                  <a:ext cx="288477" cy="276999"/>
                </a:xfrm>
                <a:prstGeom prst="rect">
                  <a:avLst/>
                </a:prstGeom>
                <a:blipFill>
                  <a:blip r:embed="rId25"/>
                  <a:stretch>
                    <a:fillRect l="-21277" r="-6383" b="-15217"/>
                  </a:stretch>
                </a:blipFill>
              </p:spPr>
              <p:txBody>
                <a:bodyPr/>
                <a:lstStyle/>
                <a:p>
                  <a:r>
                    <a:rPr lang="zh-CN" altLang="en-US">
                      <a:noFill/>
                    </a:rPr>
                    <a:t> </a:t>
                  </a:r>
                </a:p>
              </p:txBody>
            </p:sp>
          </mc:Fallback>
        </mc:AlternateContent>
      </p:grpSp>
      <p:cxnSp>
        <p:nvCxnSpPr>
          <p:cNvPr id="311" name="直接箭头连接符 310">
            <a:extLst>
              <a:ext uri="{FF2B5EF4-FFF2-40B4-BE49-F238E27FC236}">
                <a16:creationId xmlns:a16="http://schemas.microsoft.com/office/drawing/2014/main" id="{EB6B2534-E8D5-4B73-A28C-CCF1291CADA2}"/>
              </a:ext>
            </a:extLst>
          </p:cNvPr>
          <p:cNvCxnSpPr>
            <a:cxnSpLocks/>
            <a:stCxn id="304" idx="4"/>
            <a:endCxn id="309" idx="2"/>
          </p:cNvCxnSpPr>
          <p:nvPr/>
        </p:nvCxnSpPr>
        <p:spPr>
          <a:xfrm>
            <a:off x="7862054" y="3597770"/>
            <a:ext cx="67491" cy="3213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2" name="椭圆 311">
            <a:extLst>
              <a:ext uri="{FF2B5EF4-FFF2-40B4-BE49-F238E27FC236}">
                <a16:creationId xmlns:a16="http://schemas.microsoft.com/office/drawing/2014/main" id="{BAD215EC-EC51-4E6B-AAD6-77C4458ACB94}"/>
              </a:ext>
            </a:extLst>
          </p:cNvPr>
          <p:cNvSpPr/>
          <p:nvPr/>
        </p:nvSpPr>
        <p:spPr>
          <a:xfrm>
            <a:off x="7871416" y="4226268"/>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008000"/>
              </a:highlight>
            </a:endParaRPr>
          </a:p>
        </p:txBody>
      </p:sp>
      <p:sp>
        <p:nvSpPr>
          <p:cNvPr id="313" name="椭圆 312">
            <a:extLst>
              <a:ext uri="{FF2B5EF4-FFF2-40B4-BE49-F238E27FC236}">
                <a16:creationId xmlns:a16="http://schemas.microsoft.com/office/drawing/2014/main" id="{ADE16C99-9976-4590-8E2B-7A09AA2F022A}"/>
              </a:ext>
            </a:extLst>
          </p:cNvPr>
          <p:cNvSpPr/>
          <p:nvPr/>
        </p:nvSpPr>
        <p:spPr>
          <a:xfrm>
            <a:off x="8289072" y="4139414"/>
            <a:ext cx="216046" cy="216024"/>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14" name="组合 313">
            <a:extLst>
              <a:ext uri="{FF2B5EF4-FFF2-40B4-BE49-F238E27FC236}">
                <a16:creationId xmlns:a16="http://schemas.microsoft.com/office/drawing/2014/main" id="{EB7F22B4-C0DD-437F-820E-502DB95CBED1}"/>
              </a:ext>
            </a:extLst>
          </p:cNvPr>
          <p:cNvGrpSpPr/>
          <p:nvPr/>
        </p:nvGrpSpPr>
        <p:grpSpPr>
          <a:xfrm>
            <a:off x="6906028" y="4954699"/>
            <a:ext cx="688456" cy="396067"/>
            <a:chOff x="3632312" y="2841842"/>
            <a:chExt cx="430653" cy="247753"/>
          </a:xfrm>
        </p:grpSpPr>
        <mc:AlternateContent xmlns:mc="http://schemas.openxmlformats.org/markup-compatibility/2006" xmlns:a14="http://schemas.microsoft.com/office/drawing/2010/main">
          <mc:Choice Requires="a14">
            <p:sp>
              <p:nvSpPr>
                <p:cNvPr id="315" name="文本框 314">
                  <a:extLst>
                    <a:ext uri="{FF2B5EF4-FFF2-40B4-BE49-F238E27FC236}">
                      <a16:creationId xmlns:a16="http://schemas.microsoft.com/office/drawing/2014/main" id="{322A9225-B620-4B59-90F4-BCD8D272DD7C}"/>
                    </a:ext>
                  </a:extLst>
                </p:cNvPr>
                <p:cNvSpPr txBox="1"/>
                <p:nvPr/>
              </p:nvSpPr>
              <p:spPr>
                <a:xfrm>
                  <a:off x="3831373" y="2858565"/>
                  <a:ext cx="231592" cy="2310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𝒁</m:t>
                            </m:r>
                          </m:e>
                          <m:sub>
                            <m:r>
                              <a:rPr lang="en-US" altLang="zh-CN" sz="2400" b="1" i="1" smtClean="0">
                                <a:latin typeface="Cambria Math" panose="02040503050406030204" pitchFamily="18" charset="0"/>
                              </a:rPr>
                              <m:t>𝒕</m:t>
                            </m:r>
                          </m:sub>
                        </m:sSub>
                      </m:oMath>
                    </m:oMathPara>
                  </a14:m>
                  <a:endParaRPr lang="zh-CN" altLang="en-US" sz="2400" b="1" dirty="0"/>
                </a:p>
              </p:txBody>
            </p:sp>
          </mc:Choice>
          <mc:Fallback xmlns="">
            <p:sp>
              <p:nvSpPr>
                <p:cNvPr id="315" name="文本框 314">
                  <a:extLst>
                    <a:ext uri="{FF2B5EF4-FFF2-40B4-BE49-F238E27FC236}">
                      <a16:creationId xmlns:a16="http://schemas.microsoft.com/office/drawing/2014/main" id="{322A9225-B620-4B59-90F4-BCD8D272DD7C}"/>
                    </a:ext>
                  </a:extLst>
                </p:cNvPr>
                <p:cNvSpPr txBox="1">
                  <a:spLocks noRot="1" noChangeAspect="1" noMove="1" noResize="1" noEditPoints="1" noAdjustHandles="1" noChangeArrowheads="1" noChangeShapeType="1" noTextEdit="1"/>
                </p:cNvSpPr>
                <p:nvPr/>
              </p:nvSpPr>
              <p:spPr>
                <a:xfrm>
                  <a:off x="3831373" y="2858565"/>
                  <a:ext cx="231592" cy="231030"/>
                </a:xfrm>
                <a:prstGeom prst="rect">
                  <a:avLst/>
                </a:prstGeom>
                <a:blipFill>
                  <a:blip r:embed="rId26"/>
                  <a:stretch>
                    <a:fillRect l="-18033" r="-8197" b="-13115"/>
                  </a:stretch>
                </a:blipFill>
              </p:spPr>
              <p:txBody>
                <a:bodyPr/>
                <a:lstStyle/>
                <a:p>
                  <a:r>
                    <a:rPr lang="zh-CN" altLang="en-US">
                      <a:noFill/>
                    </a:rPr>
                    <a:t> </a:t>
                  </a:r>
                </a:p>
              </p:txBody>
            </p:sp>
          </mc:Fallback>
        </mc:AlternateContent>
        <p:sp>
          <p:nvSpPr>
            <p:cNvPr id="316" name="椭圆 315">
              <a:extLst>
                <a:ext uri="{FF2B5EF4-FFF2-40B4-BE49-F238E27FC236}">
                  <a16:creationId xmlns:a16="http://schemas.microsoft.com/office/drawing/2014/main" id="{4524B1DE-5916-4156-8AB7-73F6A0A82D22}"/>
                </a:ext>
              </a:extLst>
            </p:cNvPr>
            <p:cNvSpPr/>
            <p:nvPr/>
          </p:nvSpPr>
          <p:spPr>
            <a:xfrm>
              <a:off x="3632312" y="2841842"/>
              <a:ext cx="216046" cy="216024"/>
            </a:xfrm>
            <a:prstGeom prst="ellipse">
              <a:avLst/>
            </a:prstGeom>
            <a:solidFill>
              <a:schemeClr val="accent6">
                <a:lumMod val="40000"/>
                <a:lumOff val="60000"/>
              </a:schemeClr>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17" name="组合 316">
            <a:extLst>
              <a:ext uri="{FF2B5EF4-FFF2-40B4-BE49-F238E27FC236}">
                <a16:creationId xmlns:a16="http://schemas.microsoft.com/office/drawing/2014/main" id="{7C239EBD-D0A6-43AF-BD4F-43CDF0F1CB46}"/>
              </a:ext>
            </a:extLst>
          </p:cNvPr>
          <p:cNvGrpSpPr/>
          <p:nvPr/>
        </p:nvGrpSpPr>
        <p:grpSpPr>
          <a:xfrm>
            <a:off x="6329722" y="4419294"/>
            <a:ext cx="803257" cy="278154"/>
            <a:chOff x="2879330" y="2753049"/>
            <a:chExt cx="803257" cy="278154"/>
          </a:xfrm>
        </p:grpSpPr>
        <p:sp>
          <p:nvSpPr>
            <p:cNvPr id="318" name="椭圆 317">
              <a:extLst>
                <a:ext uri="{FF2B5EF4-FFF2-40B4-BE49-F238E27FC236}">
                  <a16:creationId xmlns:a16="http://schemas.microsoft.com/office/drawing/2014/main" id="{D956F861-E816-4ABD-9139-AF6CC39800CE}"/>
                </a:ext>
              </a:extLst>
            </p:cNvPr>
            <p:cNvSpPr/>
            <p:nvPr/>
          </p:nvSpPr>
          <p:spPr>
            <a:xfrm>
              <a:off x="3466541" y="2815179"/>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008000"/>
                </a:highlight>
              </a:endParaRPr>
            </a:p>
          </p:txBody>
        </p:sp>
        <mc:AlternateContent xmlns:mc="http://schemas.openxmlformats.org/markup-compatibility/2006" xmlns:a14="http://schemas.microsoft.com/office/drawing/2010/main">
          <mc:Choice Requires="a14">
            <p:sp>
              <p:nvSpPr>
                <p:cNvPr id="319" name="文本框 318">
                  <a:extLst>
                    <a:ext uri="{FF2B5EF4-FFF2-40B4-BE49-F238E27FC236}">
                      <a16:creationId xmlns:a16="http://schemas.microsoft.com/office/drawing/2014/main" id="{E5C35A0A-4892-4207-881E-256196833ECC}"/>
                    </a:ext>
                  </a:extLst>
                </p:cNvPr>
                <p:cNvSpPr txBox="1"/>
                <p:nvPr/>
              </p:nvSpPr>
              <p:spPr>
                <a:xfrm>
                  <a:off x="2879330" y="2753049"/>
                  <a:ext cx="488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319" name="文本框 318">
                  <a:extLst>
                    <a:ext uri="{FF2B5EF4-FFF2-40B4-BE49-F238E27FC236}">
                      <a16:creationId xmlns:a16="http://schemas.microsoft.com/office/drawing/2014/main" id="{E5C35A0A-4892-4207-881E-256196833ECC}"/>
                    </a:ext>
                  </a:extLst>
                </p:cNvPr>
                <p:cNvSpPr txBox="1">
                  <a:spLocks noRot="1" noChangeAspect="1" noMove="1" noResize="1" noEditPoints="1" noAdjustHandles="1" noChangeArrowheads="1" noChangeShapeType="1" noTextEdit="1"/>
                </p:cNvSpPr>
                <p:nvPr/>
              </p:nvSpPr>
              <p:spPr>
                <a:xfrm>
                  <a:off x="2879330" y="2753049"/>
                  <a:ext cx="488532" cy="276999"/>
                </a:xfrm>
                <a:prstGeom prst="rect">
                  <a:avLst/>
                </a:prstGeom>
                <a:blipFill>
                  <a:blip r:embed="rId27"/>
                  <a:stretch>
                    <a:fillRect l="-11250" r="-5000" b="-15556"/>
                  </a:stretch>
                </a:blipFill>
              </p:spPr>
              <p:txBody>
                <a:bodyPr/>
                <a:lstStyle/>
                <a:p>
                  <a:r>
                    <a:rPr lang="zh-CN" altLang="en-US">
                      <a:noFill/>
                    </a:rPr>
                    <a:t> </a:t>
                  </a:r>
                </a:p>
              </p:txBody>
            </p:sp>
          </mc:Fallback>
        </mc:AlternateContent>
      </p:grpSp>
      <p:cxnSp>
        <p:nvCxnSpPr>
          <p:cNvPr id="320" name="直接箭头连接符 319">
            <a:extLst>
              <a:ext uri="{FF2B5EF4-FFF2-40B4-BE49-F238E27FC236}">
                <a16:creationId xmlns:a16="http://schemas.microsoft.com/office/drawing/2014/main" id="{139D6C59-FF8E-4163-8146-001862F2CEAC}"/>
              </a:ext>
            </a:extLst>
          </p:cNvPr>
          <p:cNvCxnSpPr>
            <a:cxnSpLocks/>
            <a:stCxn id="309" idx="4"/>
            <a:endCxn id="312" idx="0"/>
          </p:cNvCxnSpPr>
          <p:nvPr/>
        </p:nvCxnSpPr>
        <p:spPr>
          <a:xfrm flipH="1">
            <a:off x="7979439" y="4027126"/>
            <a:ext cx="58129" cy="1991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1" name="直接箭头连接符 320">
            <a:extLst>
              <a:ext uri="{FF2B5EF4-FFF2-40B4-BE49-F238E27FC236}">
                <a16:creationId xmlns:a16="http://schemas.microsoft.com/office/drawing/2014/main" id="{AA18F0C3-4E9B-4ABD-B8DF-3965FF4A6C0E}"/>
              </a:ext>
            </a:extLst>
          </p:cNvPr>
          <p:cNvCxnSpPr>
            <a:cxnSpLocks/>
            <a:stCxn id="313" idx="2"/>
            <a:endCxn id="312" idx="6"/>
          </p:cNvCxnSpPr>
          <p:nvPr/>
        </p:nvCxnSpPr>
        <p:spPr>
          <a:xfrm flipH="1">
            <a:off x="8087462" y="4247426"/>
            <a:ext cx="201610" cy="868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2" name="文本框 321">
                <a:extLst>
                  <a:ext uri="{FF2B5EF4-FFF2-40B4-BE49-F238E27FC236}">
                    <a16:creationId xmlns:a16="http://schemas.microsoft.com/office/drawing/2014/main" id="{175D3288-7E26-43AA-866A-5C7989631A5F}"/>
                  </a:ext>
                </a:extLst>
              </p:cNvPr>
              <p:cNvSpPr txBox="1"/>
              <p:nvPr/>
            </p:nvSpPr>
            <p:spPr>
              <a:xfrm>
                <a:off x="7706566" y="4496792"/>
                <a:ext cx="4023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oMath>
                  </m:oMathPara>
                </a14:m>
                <a:endParaRPr lang="zh-CN" altLang="en-US" sz="3200" dirty="0"/>
              </a:p>
            </p:txBody>
          </p:sp>
        </mc:Choice>
        <mc:Fallback xmlns="">
          <p:sp>
            <p:nvSpPr>
              <p:cNvPr id="322" name="文本框 321">
                <a:extLst>
                  <a:ext uri="{FF2B5EF4-FFF2-40B4-BE49-F238E27FC236}">
                    <a16:creationId xmlns:a16="http://schemas.microsoft.com/office/drawing/2014/main" id="{175D3288-7E26-43AA-866A-5C7989631A5F}"/>
                  </a:ext>
                </a:extLst>
              </p:cNvPr>
              <p:cNvSpPr txBox="1">
                <a:spLocks noRot="1" noChangeAspect="1" noMove="1" noResize="1" noEditPoints="1" noAdjustHandles="1" noChangeArrowheads="1" noChangeShapeType="1" noTextEdit="1"/>
              </p:cNvSpPr>
              <p:nvPr/>
            </p:nvSpPr>
            <p:spPr>
              <a:xfrm>
                <a:off x="7706566" y="4496792"/>
                <a:ext cx="402354" cy="492443"/>
              </a:xfrm>
              <a:prstGeom prst="rect">
                <a:avLst/>
              </a:prstGeom>
              <a:blipFill>
                <a:blip r:embed="rId28"/>
                <a:stretch>
                  <a:fillRect/>
                </a:stretch>
              </a:blipFill>
            </p:spPr>
            <p:txBody>
              <a:bodyPr/>
              <a:lstStyle/>
              <a:p>
                <a:r>
                  <a:rPr lang="zh-CN" altLang="en-US">
                    <a:noFill/>
                  </a:rPr>
                  <a:t> </a:t>
                </a:r>
              </a:p>
            </p:txBody>
          </p:sp>
        </mc:Fallback>
      </mc:AlternateContent>
      <p:sp>
        <p:nvSpPr>
          <p:cNvPr id="324" name="椭圆 323">
            <a:extLst>
              <a:ext uri="{FF2B5EF4-FFF2-40B4-BE49-F238E27FC236}">
                <a16:creationId xmlns:a16="http://schemas.microsoft.com/office/drawing/2014/main" id="{3780F353-15F3-4763-BCF5-602B4C1BA7DC}"/>
              </a:ext>
            </a:extLst>
          </p:cNvPr>
          <p:cNvSpPr/>
          <p:nvPr/>
        </p:nvSpPr>
        <p:spPr>
          <a:xfrm>
            <a:off x="5481521" y="4113801"/>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008000"/>
              </a:highlight>
            </a:endParaRPr>
          </a:p>
        </p:txBody>
      </p:sp>
      <mc:AlternateContent xmlns:mc="http://schemas.openxmlformats.org/markup-compatibility/2006" xmlns:a14="http://schemas.microsoft.com/office/drawing/2010/main">
        <mc:Choice Requires="a14">
          <p:sp>
            <p:nvSpPr>
              <p:cNvPr id="326" name="文本框 325">
                <a:extLst>
                  <a:ext uri="{FF2B5EF4-FFF2-40B4-BE49-F238E27FC236}">
                    <a16:creationId xmlns:a16="http://schemas.microsoft.com/office/drawing/2014/main" id="{8D341D37-3390-4145-8ED7-1ACDDE324007}"/>
                  </a:ext>
                </a:extLst>
              </p:cNvPr>
              <p:cNvSpPr txBox="1"/>
              <p:nvPr/>
            </p:nvSpPr>
            <p:spPr>
              <a:xfrm>
                <a:off x="5483061" y="3836801"/>
                <a:ext cx="2689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326" name="文本框 325">
                <a:extLst>
                  <a:ext uri="{FF2B5EF4-FFF2-40B4-BE49-F238E27FC236}">
                    <a16:creationId xmlns:a16="http://schemas.microsoft.com/office/drawing/2014/main" id="{8D341D37-3390-4145-8ED7-1ACDDE324007}"/>
                  </a:ext>
                </a:extLst>
              </p:cNvPr>
              <p:cNvSpPr txBox="1">
                <a:spLocks noRot="1" noChangeAspect="1" noMove="1" noResize="1" noEditPoints="1" noAdjustHandles="1" noChangeArrowheads="1" noChangeShapeType="1" noTextEdit="1"/>
              </p:cNvSpPr>
              <p:nvPr/>
            </p:nvSpPr>
            <p:spPr>
              <a:xfrm>
                <a:off x="5483061" y="3836801"/>
                <a:ext cx="268920" cy="276999"/>
              </a:xfrm>
              <a:prstGeom prst="rect">
                <a:avLst/>
              </a:prstGeom>
              <a:blipFill>
                <a:blip r:embed="rId29"/>
                <a:stretch>
                  <a:fillRect l="-22222" r="-2222" b="-13043"/>
                </a:stretch>
              </a:blipFill>
            </p:spPr>
            <p:txBody>
              <a:bodyPr/>
              <a:lstStyle/>
              <a:p>
                <a:r>
                  <a:rPr lang="zh-CN" altLang="en-US">
                    <a:noFill/>
                  </a:rPr>
                  <a:t> </a:t>
                </a:r>
              </a:p>
            </p:txBody>
          </p:sp>
        </mc:Fallback>
      </mc:AlternateContent>
      <p:cxnSp>
        <p:nvCxnSpPr>
          <p:cNvPr id="327" name="直接箭头连接符 326">
            <a:extLst>
              <a:ext uri="{FF2B5EF4-FFF2-40B4-BE49-F238E27FC236}">
                <a16:creationId xmlns:a16="http://schemas.microsoft.com/office/drawing/2014/main" id="{3AC31146-3F9C-4D1A-94D7-A015E0CAB7D4}"/>
              </a:ext>
            </a:extLst>
          </p:cNvPr>
          <p:cNvCxnSpPr>
            <a:cxnSpLocks/>
            <a:stCxn id="324" idx="2"/>
            <a:endCxn id="329" idx="7"/>
          </p:cNvCxnSpPr>
          <p:nvPr/>
        </p:nvCxnSpPr>
        <p:spPr>
          <a:xfrm flipH="1">
            <a:off x="5097721" y="4221813"/>
            <a:ext cx="383800" cy="61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28" name="组合 327">
            <a:extLst>
              <a:ext uri="{FF2B5EF4-FFF2-40B4-BE49-F238E27FC236}">
                <a16:creationId xmlns:a16="http://schemas.microsoft.com/office/drawing/2014/main" id="{1CB4AD15-58F8-4C5D-AE8C-740B3EFE3FA6}"/>
              </a:ext>
            </a:extLst>
          </p:cNvPr>
          <p:cNvGrpSpPr/>
          <p:nvPr/>
        </p:nvGrpSpPr>
        <p:grpSpPr>
          <a:xfrm>
            <a:off x="4913314" y="3898062"/>
            <a:ext cx="285864" cy="514279"/>
            <a:chOff x="2200080" y="3168340"/>
            <a:chExt cx="285864" cy="514279"/>
          </a:xfrm>
        </p:grpSpPr>
        <p:sp>
          <p:nvSpPr>
            <p:cNvPr id="329" name="椭圆 328">
              <a:extLst>
                <a:ext uri="{FF2B5EF4-FFF2-40B4-BE49-F238E27FC236}">
                  <a16:creationId xmlns:a16="http://schemas.microsoft.com/office/drawing/2014/main" id="{506905B8-7FB7-4A03-8E7C-7DE128642FD3}"/>
                </a:ext>
              </a:extLst>
            </p:cNvPr>
            <p:cNvSpPr/>
            <p:nvPr/>
          </p:nvSpPr>
          <p:spPr>
            <a:xfrm>
              <a:off x="2200080" y="3466595"/>
              <a:ext cx="216046"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008000"/>
                </a:highlight>
              </a:endParaRPr>
            </a:p>
          </p:txBody>
        </p:sp>
        <mc:AlternateContent xmlns:mc="http://schemas.openxmlformats.org/markup-compatibility/2006" xmlns:a14="http://schemas.microsoft.com/office/drawing/2010/main">
          <mc:Choice Requires="a14">
            <p:sp>
              <p:nvSpPr>
                <p:cNvPr id="330" name="文本框 329">
                  <a:extLst>
                    <a:ext uri="{FF2B5EF4-FFF2-40B4-BE49-F238E27FC236}">
                      <a16:creationId xmlns:a16="http://schemas.microsoft.com/office/drawing/2014/main" id="{4965B6BD-96BB-4FA7-9F6B-F384262CF70C}"/>
                    </a:ext>
                  </a:extLst>
                </p:cNvPr>
                <p:cNvSpPr txBox="1"/>
                <p:nvPr/>
              </p:nvSpPr>
              <p:spPr>
                <a:xfrm>
                  <a:off x="2222410" y="3168340"/>
                  <a:ext cx="263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330" name="文本框 329">
                  <a:extLst>
                    <a:ext uri="{FF2B5EF4-FFF2-40B4-BE49-F238E27FC236}">
                      <a16:creationId xmlns:a16="http://schemas.microsoft.com/office/drawing/2014/main" id="{4965B6BD-96BB-4FA7-9F6B-F384262CF70C}"/>
                    </a:ext>
                  </a:extLst>
                </p:cNvPr>
                <p:cNvSpPr txBox="1">
                  <a:spLocks noRot="1" noChangeAspect="1" noMove="1" noResize="1" noEditPoints="1" noAdjustHandles="1" noChangeArrowheads="1" noChangeShapeType="1" noTextEdit="1"/>
                </p:cNvSpPr>
                <p:nvPr/>
              </p:nvSpPr>
              <p:spPr>
                <a:xfrm>
                  <a:off x="2222410" y="3168340"/>
                  <a:ext cx="263534" cy="276999"/>
                </a:xfrm>
                <a:prstGeom prst="rect">
                  <a:avLst/>
                </a:prstGeom>
                <a:blipFill>
                  <a:blip r:embed="rId30"/>
                  <a:stretch>
                    <a:fillRect l="-20930" r="-6977" b="-23913"/>
                  </a:stretch>
                </a:blipFill>
              </p:spPr>
              <p:txBody>
                <a:bodyPr/>
                <a:lstStyle/>
                <a:p>
                  <a:r>
                    <a:rPr lang="zh-CN" altLang="en-US">
                      <a:noFill/>
                    </a:rPr>
                    <a:t> </a:t>
                  </a:r>
                </a:p>
              </p:txBody>
            </p:sp>
          </mc:Fallback>
        </mc:AlternateContent>
      </p:grpSp>
      <p:sp>
        <p:nvSpPr>
          <p:cNvPr id="331" name="任意多边形: 形状 330">
            <a:extLst>
              <a:ext uri="{FF2B5EF4-FFF2-40B4-BE49-F238E27FC236}">
                <a16:creationId xmlns:a16="http://schemas.microsoft.com/office/drawing/2014/main" id="{3CEC5BE0-E802-4418-8170-FA1F7B57D824}"/>
              </a:ext>
            </a:extLst>
          </p:cNvPr>
          <p:cNvSpPr/>
          <p:nvPr/>
        </p:nvSpPr>
        <p:spPr>
          <a:xfrm>
            <a:off x="7715703" y="4474321"/>
            <a:ext cx="213842" cy="237277"/>
          </a:xfrm>
          <a:custGeom>
            <a:avLst/>
            <a:gdLst>
              <a:gd name="connsiteX0" fmla="*/ 580292 w 580292"/>
              <a:gd name="connsiteY0" fmla="*/ 0 h 386861"/>
              <a:gd name="connsiteX1" fmla="*/ 316523 w 580292"/>
              <a:gd name="connsiteY1" fmla="*/ 263769 h 386861"/>
              <a:gd name="connsiteX2" fmla="*/ 0 w 580292"/>
              <a:gd name="connsiteY2" fmla="*/ 386861 h 386861"/>
              <a:gd name="connsiteX3" fmla="*/ 0 w 580292"/>
              <a:gd name="connsiteY3" fmla="*/ 386861 h 386861"/>
            </a:gdLst>
            <a:ahLst/>
            <a:cxnLst>
              <a:cxn ang="0">
                <a:pos x="connsiteX0" y="connsiteY0"/>
              </a:cxn>
              <a:cxn ang="0">
                <a:pos x="connsiteX1" y="connsiteY1"/>
              </a:cxn>
              <a:cxn ang="0">
                <a:pos x="connsiteX2" y="connsiteY2"/>
              </a:cxn>
              <a:cxn ang="0">
                <a:pos x="connsiteX3" y="connsiteY3"/>
              </a:cxn>
            </a:cxnLst>
            <a:rect l="l" t="t" r="r" b="b"/>
            <a:pathLst>
              <a:path w="580292" h="386861">
                <a:moveTo>
                  <a:pt x="580292" y="0"/>
                </a:moveTo>
                <a:cubicBezTo>
                  <a:pt x="496765" y="99646"/>
                  <a:pt x="413238" y="199292"/>
                  <a:pt x="316523" y="263769"/>
                </a:cubicBezTo>
                <a:cubicBezTo>
                  <a:pt x="219808" y="328246"/>
                  <a:pt x="0" y="386861"/>
                  <a:pt x="0" y="386861"/>
                </a:cubicBezTo>
                <a:lnTo>
                  <a:pt x="0" y="386861"/>
                </a:ln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2" name="组合 331">
            <a:extLst>
              <a:ext uri="{FF2B5EF4-FFF2-40B4-BE49-F238E27FC236}">
                <a16:creationId xmlns:a16="http://schemas.microsoft.com/office/drawing/2014/main" id="{49C2D5D9-B086-4EB9-8A56-C9F9BF374142}"/>
              </a:ext>
            </a:extLst>
          </p:cNvPr>
          <p:cNvGrpSpPr/>
          <p:nvPr/>
        </p:nvGrpSpPr>
        <p:grpSpPr>
          <a:xfrm>
            <a:off x="7323985" y="5510169"/>
            <a:ext cx="272877" cy="493023"/>
            <a:chOff x="2679067" y="955939"/>
            <a:chExt cx="272877" cy="493023"/>
          </a:xfrm>
        </p:grpSpPr>
        <p:sp>
          <p:nvSpPr>
            <p:cNvPr id="333" name="椭圆 332">
              <a:extLst>
                <a:ext uri="{FF2B5EF4-FFF2-40B4-BE49-F238E27FC236}">
                  <a16:creationId xmlns:a16="http://schemas.microsoft.com/office/drawing/2014/main" id="{CB0BD6CB-5E6B-4E20-8DD0-3B16B28D3436}"/>
                </a:ext>
              </a:extLst>
            </p:cNvPr>
            <p:cNvSpPr/>
            <p:nvPr/>
          </p:nvSpPr>
          <p:spPr>
            <a:xfrm>
              <a:off x="2679067" y="1232938"/>
              <a:ext cx="216046"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34" name="文本框 333">
                  <a:extLst>
                    <a:ext uri="{FF2B5EF4-FFF2-40B4-BE49-F238E27FC236}">
                      <a16:creationId xmlns:a16="http://schemas.microsoft.com/office/drawing/2014/main" id="{C99282CD-AD77-4ED3-A695-BBC5D93A9364}"/>
                    </a:ext>
                  </a:extLst>
                </p:cNvPr>
                <p:cNvSpPr txBox="1"/>
                <p:nvPr/>
              </p:nvSpPr>
              <p:spPr>
                <a:xfrm>
                  <a:off x="2690077" y="955939"/>
                  <a:ext cx="2618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334" name="文本框 333">
                  <a:extLst>
                    <a:ext uri="{FF2B5EF4-FFF2-40B4-BE49-F238E27FC236}">
                      <a16:creationId xmlns:a16="http://schemas.microsoft.com/office/drawing/2014/main" id="{C99282CD-AD77-4ED3-A695-BBC5D93A9364}"/>
                    </a:ext>
                  </a:extLst>
                </p:cNvPr>
                <p:cNvSpPr txBox="1">
                  <a:spLocks noRot="1" noChangeAspect="1" noMove="1" noResize="1" noEditPoints="1" noAdjustHandles="1" noChangeArrowheads="1" noChangeShapeType="1" noTextEdit="1"/>
                </p:cNvSpPr>
                <p:nvPr/>
              </p:nvSpPr>
              <p:spPr>
                <a:xfrm>
                  <a:off x="2690077" y="955939"/>
                  <a:ext cx="261867" cy="276999"/>
                </a:xfrm>
                <a:prstGeom prst="rect">
                  <a:avLst/>
                </a:prstGeom>
                <a:blipFill>
                  <a:blip r:embed="rId31"/>
                  <a:stretch>
                    <a:fillRect l="-13953" r="-4651" b="-15556"/>
                  </a:stretch>
                </a:blipFill>
              </p:spPr>
              <p:txBody>
                <a:bodyPr/>
                <a:lstStyle/>
                <a:p>
                  <a:r>
                    <a:rPr lang="zh-CN" altLang="en-US">
                      <a:noFill/>
                    </a:rPr>
                    <a:t> </a:t>
                  </a:r>
                </a:p>
              </p:txBody>
            </p:sp>
          </mc:Fallback>
        </mc:AlternateContent>
      </p:grpSp>
      <p:cxnSp>
        <p:nvCxnSpPr>
          <p:cNvPr id="335" name="直接箭头连接符 334">
            <a:extLst>
              <a:ext uri="{FF2B5EF4-FFF2-40B4-BE49-F238E27FC236}">
                <a16:creationId xmlns:a16="http://schemas.microsoft.com/office/drawing/2014/main" id="{86271DA7-1FCB-4D4B-8E54-AB8D80BE4DF7}"/>
              </a:ext>
            </a:extLst>
          </p:cNvPr>
          <p:cNvCxnSpPr>
            <a:cxnSpLocks/>
            <a:stCxn id="337" idx="4"/>
            <a:endCxn id="290" idx="7"/>
          </p:cNvCxnSpPr>
          <p:nvPr/>
        </p:nvCxnSpPr>
        <p:spPr>
          <a:xfrm flipH="1">
            <a:off x="6662669" y="2249529"/>
            <a:ext cx="206900" cy="535064"/>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36" name="组合 335">
            <a:extLst>
              <a:ext uri="{FF2B5EF4-FFF2-40B4-BE49-F238E27FC236}">
                <a16:creationId xmlns:a16="http://schemas.microsoft.com/office/drawing/2014/main" id="{80816F42-CC79-46E0-9B17-55056736522D}"/>
              </a:ext>
            </a:extLst>
          </p:cNvPr>
          <p:cNvGrpSpPr/>
          <p:nvPr/>
        </p:nvGrpSpPr>
        <p:grpSpPr>
          <a:xfrm>
            <a:off x="6761546" y="1756506"/>
            <a:ext cx="287111" cy="493023"/>
            <a:chOff x="2679067" y="955939"/>
            <a:chExt cx="287111" cy="493023"/>
          </a:xfrm>
        </p:grpSpPr>
        <p:sp>
          <p:nvSpPr>
            <p:cNvPr id="337" name="椭圆 336">
              <a:extLst>
                <a:ext uri="{FF2B5EF4-FFF2-40B4-BE49-F238E27FC236}">
                  <a16:creationId xmlns:a16="http://schemas.microsoft.com/office/drawing/2014/main" id="{1F249604-CFCD-49FC-99BA-B47F21355711}"/>
                </a:ext>
              </a:extLst>
            </p:cNvPr>
            <p:cNvSpPr/>
            <p:nvPr/>
          </p:nvSpPr>
          <p:spPr>
            <a:xfrm>
              <a:off x="2679067" y="1232938"/>
              <a:ext cx="216046"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38" name="文本框 337">
                  <a:extLst>
                    <a:ext uri="{FF2B5EF4-FFF2-40B4-BE49-F238E27FC236}">
                      <a16:creationId xmlns:a16="http://schemas.microsoft.com/office/drawing/2014/main" id="{BD23463F-3767-430B-BA8D-CE9673455955}"/>
                    </a:ext>
                  </a:extLst>
                </p:cNvPr>
                <p:cNvSpPr txBox="1"/>
                <p:nvPr/>
              </p:nvSpPr>
              <p:spPr>
                <a:xfrm>
                  <a:off x="2690077" y="955939"/>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38" name="文本框 337">
                  <a:extLst>
                    <a:ext uri="{FF2B5EF4-FFF2-40B4-BE49-F238E27FC236}">
                      <a16:creationId xmlns:a16="http://schemas.microsoft.com/office/drawing/2014/main" id="{BD23463F-3767-430B-BA8D-CE9673455955}"/>
                    </a:ext>
                  </a:extLst>
                </p:cNvPr>
                <p:cNvSpPr txBox="1">
                  <a:spLocks noRot="1" noChangeAspect="1" noMove="1" noResize="1" noEditPoints="1" noAdjustHandles="1" noChangeArrowheads="1" noChangeShapeType="1" noTextEdit="1"/>
                </p:cNvSpPr>
                <p:nvPr/>
              </p:nvSpPr>
              <p:spPr>
                <a:xfrm>
                  <a:off x="2690077" y="955939"/>
                  <a:ext cx="276101" cy="276999"/>
                </a:xfrm>
                <a:prstGeom prst="rect">
                  <a:avLst/>
                </a:prstGeom>
                <a:blipFill>
                  <a:blip r:embed="rId32"/>
                  <a:stretch>
                    <a:fillRect l="-13333" r="-6667" b="-15217"/>
                  </a:stretch>
                </a:blipFill>
              </p:spPr>
              <p:txBody>
                <a:bodyPr/>
                <a:lstStyle/>
                <a:p>
                  <a:r>
                    <a:rPr lang="zh-CN" altLang="en-US">
                      <a:noFill/>
                    </a:rPr>
                    <a:t> </a:t>
                  </a:r>
                </a:p>
              </p:txBody>
            </p:sp>
          </mc:Fallback>
        </mc:AlternateContent>
      </p:grpSp>
      <p:grpSp>
        <p:nvGrpSpPr>
          <p:cNvPr id="339" name="组合 338">
            <a:extLst>
              <a:ext uri="{FF2B5EF4-FFF2-40B4-BE49-F238E27FC236}">
                <a16:creationId xmlns:a16="http://schemas.microsoft.com/office/drawing/2014/main" id="{7B7B9ADD-BC80-44FD-BE33-057C2F82E2DF}"/>
              </a:ext>
            </a:extLst>
          </p:cNvPr>
          <p:cNvGrpSpPr/>
          <p:nvPr/>
        </p:nvGrpSpPr>
        <p:grpSpPr>
          <a:xfrm>
            <a:off x="7715703" y="1919440"/>
            <a:ext cx="292433" cy="493023"/>
            <a:chOff x="2679067" y="955939"/>
            <a:chExt cx="292433" cy="493023"/>
          </a:xfrm>
        </p:grpSpPr>
        <p:sp>
          <p:nvSpPr>
            <p:cNvPr id="340" name="椭圆 339">
              <a:extLst>
                <a:ext uri="{FF2B5EF4-FFF2-40B4-BE49-F238E27FC236}">
                  <a16:creationId xmlns:a16="http://schemas.microsoft.com/office/drawing/2014/main" id="{5CFF39C9-252E-4613-9253-FEB55DB8D44C}"/>
                </a:ext>
              </a:extLst>
            </p:cNvPr>
            <p:cNvSpPr/>
            <p:nvPr/>
          </p:nvSpPr>
          <p:spPr>
            <a:xfrm>
              <a:off x="2679067" y="1232938"/>
              <a:ext cx="216046"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41" name="文本框 340">
                  <a:extLst>
                    <a:ext uri="{FF2B5EF4-FFF2-40B4-BE49-F238E27FC236}">
                      <a16:creationId xmlns:a16="http://schemas.microsoft.com/office/drawing/2014/main" id="{0B5FB1A4-F502-4F97-820C-7EA0DE7146F1}"/>
                    </a:ext>
                  </a:extLst>
                </p:cNvPr>
                <p:cNvSpPr txBox="1"/>
                <p:nvPr/>
              </p:nvSpPr>
              <p:spPr>
                <a:xfrm>
                  <a:off x="2690077" y="955939"/>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341" name="文本框 340">
                  <a:extLst>
                    <a:ext uri="{FF2B5EF4-FFF2-40B4-BE49-F238E27FC236}">
                      <a16:creationId xmlns:a16="http://schemas.microsoft.com/office/drawing/2014/main" id="{0B5FB1A4-F502-4F97-820C-7EA0DE7146F1}"/>
                    </a:ext>
                  </a:extLst>
                </p:cNvPr>
                <p:cNvSpPr txBox="1">
                  <a:spLocks noRot="1" noChangeAspect="1" noMove="1" noResize="1" noEditPoints="1" noAdjustHandles="1" noChangeArrowheads="1" noChangeShapeType="1" noTextEdit="1"/>
                </p:cNvSpPr>
                <p:nvPr/>
              </p:nvSpPr>
              <p:spPr>
                <a:xfrm>
                  <a:off x="2690077" y="955939"/>
                  <a:ext cx="281423" cy="276999"/>
                </a:xfrm>
                <a:prstGeom prst="rect">
                  <a:avLst/>
                </a:prstGeom>
                <a:blipFill>
                  <a:blip r:embed="rId33"/>
                  <a:stretch>
                    <a:fillRect l="-13043" r="-6522" b="-15556"/>
                  </a:stretch>
                </a:blipFill>
              </p:spPr>
              <p:txBody>
                <a:bodyPr/>
                <a:lstStyle/>
                <a:p>
                  <a:r>
                    <a:rPr lang="zh-CN" altLang="en-US">
                      <a:noFill/>
                    </a:rPr>
                    <a:t> </a:t>
                  </a:r>
                </a:p>
              </p:txBody>
            </p:sp>
          </mc:Fallback>
        </mc:AlternateContent>
      </p:grpSp>
      <p:grpSp>
        <p:nvGrpSpPr>
          <p:cNvPr id="342" name="组合 341">
            <a:extLst>
              <a:ext uri="{FF2B5EF4-FFF2-40B4-BE49-F238E27FC236}">
                <a16:creationId xmlns:a16="http://schemas.microsoft.com/office/drawing/2014/main" id="{AAD6850D-0B3E-455E-824A-14574DB3CB0B}"/>
              </a:ext>
            </a:extLst>
          </p:cNvPr>
          <p:cNvGrpSpPr/>
          <p:nvPr/>
        </p:nvGrpSpPr>
        <p:grpSpPr>
          <a:xfrm>
            <a:off x="8191027" y="2092703"/>
            <a:ext cx="292433" cy="493023"/>
            <a:chOff x="2679067" y="955939"/>
            <a:chExt cx="292433" cy="493023"/>
          </a:xfrm>
        </p:grpSpPr>
        <p:sp>
          <p:nvSpPr>
            <p:cNvPr id="343" name="椭圆 342">
              <a:extLst>
                <a:ext uri="{FF2B5EF4-FFF2-40B4-BE49-F238E27FC236}">
                  <a16:creationId xmlns:a16="http://schemas.microsoft.com/office/drawing/2014/main" id="{4BCDF507-CEA0-42A3-90C4-073E5D0AC3F4}"/>
                </a:ext>
              </a:extLst>
            </p:cNvPr>
            <p:cNvSpPr/>
            <p:nvPr/>
          </p:nvSpPr>
          <p:spPr>
            <a:xfrm>
              <a:off x="2679067" y="1232938"/>
              <a:ext cx="216046"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44" name="文本框 343">
                  <a:extLst>
                    <a:ext uri="{FF2B5EF4-FFF2-40B4-BE49-F238E27FC236}">
                      <a16:creationId xmlns:a16="http://schemas.microsoft.com/office/drawing/2014/main" id="{83E9DFD3-A3EE-4311-8C4B-7B50EC556B89}"/>
                    </a:ext>
                  </a:extLst>
                </p:cNvPr>
                <p:cNvSpPr txBox="1"/>
                <p:nvPr/>
              </p:nvSpPr>
              <p:spPr>
                <a:xfrm>
                  <a:off x="2690077" y="955939"/>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344" name="文本框 343">
                  <a:extLst>
                    <a:ext uri="{FF2B5EF4-FFF2-40B4-BE49-F238E27FC236}">
                      <a16:creationId xmlns:a16="http://schemas.microsoft.com/office/drawing/2014/main" id="{83E9DFD3-A3EE-4311-8C4B-7B50EC556B89}"/>
                    </a:ext>
                  </a:extLst>
                </p:cNvPr>
                <p:cNvSpPr txBox="1">
                  <a:spLocks noRot="1" noChangeAspect="1" noMove="1" noResize="1" noEditPoints="1" noAdjustHandles="1" noChangeArrowheads="1" noChangeShapeType="1" noTextEdit="1"/>
                </p:cNvSpPr>
                <p:nvPr/>
              </p:nvSpPr>
              <p:spPr>
                <a:xfrm>
                  <a:off x="2690077" y="955939"/>
                  <a:ext cx="281423" cy="276999"/>
                </a:xfrm>
                <a:prstGeom prst="rect">
                  <a:avLst/>
                </a:prstGeom>
                <a:blipFill>
                  <a:blip r:embed="rId34"/>
                  <a:stretch>
                    <a:fillRect l="-12766" r="-6383" b="-15217"/>
                  </a:stretch>
                </a:blipFill>
              </p:spPr>
              <p:txBody>
                <a:bodyPr/>
                <a:lstStyle/>
                <a:p>
                  <a:r>
                    <a:rPr lang="zh-CN" altLang="en-US">
                      <a:noFill/>
                    </a:rPr>
                    <a:t> </a:t>
                  </a:r>
                </a:p>
              </p:txBody>
            </p:sp>
          </mc:Fallback>
        </mc:AlternateContent>
      </p:grpSp>
      <p:grpSp>
        <p:nvGrpSpPr>
          <p:cNvPr id="345" name="组合 344">
            <a:extLst>
              <a:ext uri="{FF2B5EF4-FFF2-40B4-BE49-F238E27FC236}">
                <a16:creationId xmlns:a16="http://schemas.microsoft.com/office/drawing/2014/main" id="{B1597A9D-44E0-44F5-A238-D3F1BBF4342C}"/>
              </a:ext>
            </a:extLst>
          </p:cNvPr>
          <p:cNvGrpSpPr/>
          <p:nvPr/>
        </p:nvGrpSpPr>
        <p:grpSpPr>
          <a:xfrm>
            <a:off x="8703119" y="3027432"/>
            <a:ext cx="216046" cy="493023"/>
            <a:chOff x="2679067" y="955939"/>
            <a:chExt cx="216046" cy="493023"/>
          </a:xfrm>
        </p:grpSpPr>
        <p:sp>
          <p:nvSpPr>
            <p:cNvPr id="346" name="椭圆 345">
              <a:extLst>
                <a:ext uri="{FF2B5EF4-FFF2-40B4-BE49-F238E27FC236}">
                  <a16:creationId xmlns:a16="http://schemas.microsoft.com/office/drawing/2014/main" id="{3A55CE77-6D89-47EA-B396-023385B10205}"/>
                </a:ext>
              </a:extLst>
            </p:cNvPr>
            <p:cNvSpPr/>
            <p:nvPr/>
          </p:nvSpPr>
          <p:spPr>
            <a:xfrm>
              <a:off x="2679067" y="1232938"/>
              <a:ext cx="216046"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7" name="文本框 346">
              <a:extLst>
                <a:ext uri="{FF2B5EF4-FFF2-40B4-BE49-F238E27FC236}">
                  <a16:creationId xmlns:a16="http://schemas.microsoft.com/office/drawing/2014/main" id="{531B265F-A45B-4408-829E-DB90FF94863B}"/>
                </a:ext>
              </a:extLst>
            </p:cNvPr>
            <p:cNvSpPr txBox="1"/>
            <p:nvPr/>
          </p:nvSpPr>
          <p:spPr>
            <a:xfrm>
              <a:off x="2690077" y="955939"/>
              <a:ext cx="65" cy="276999"/>
            </a:xfrm>
            <a:prstGeom prst="rect">
              <a:avLst/>
            </a:prstGeom>
            <a:noFill/>
          </p:spPr>
          <p:txBody>
            <a:bodyPr wrap="none" lIns="0" tIns="0" rIns="0" bIns="0" rtlCol="0">
              <a:spAutoFit/>
            </a:bodyPr>
            <a:lstStyle/>
            <a:p>
              <a:endParaRPr lang="zh-CN" altLang="en-US" dirty="0"/>
            </a:p>
          </p:txBody>
        </p:sp>
      </p:grpSp>
      <p:cxnSp>
        <p:nvCxnSpPr>
          <p:cNvPr id="348" name="直接箭头连接符 347">
            <a:extLst>
              <a:ext uri="{FF2B5EF4-FFF2-40B4-BE49-F238E27FC236}">
                <a16:creationId xmlns:a16="http://schemas.microsoft.com/office/drawing/2014/main" id="{F5457BF8-93C4-4CF9-88EA-09DFFFFAC3A3}"/>
              </a:ext>
            </a:extLst>
          </p:cNvPr>
          <p:cNvCxnSpPr>
            <a:cxnSpLocks/>
            <a:stCxn id="340" idx="3"/>
            <a:endCxn id="297" idx="7"/>
          </p:cNvCxnSpPr>
          <p:nvPr/>
        </p:nvCxnSpPr>
        <p:spPr>
          <a:xfrm flipH="1">
            <a:off x="7209363" y="2380827"/>
            <a:ext cx="537979" cy="788777"/>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9" name="直接箭头连接符 348">
            <a:extLst>
              <a:ext uri="{FF2B5EF4-FFF2-40B4-BE49-F238E27FC236}">
                <a16:creationId xmlns:a16="http://schemas.microsoft.com/office/drawing/2014/main" id="{F705441A-4868-45CA-AD0E-65246B9AD6A9}"/>
              </a:ext>
            </a:extLst>
          </p:cNvPr>
          <p:cNvCxnSpPr>
            <a:cxnSpLocks/>
            <a:stCxn id="343" idx="4"/>
            <a:endCxn id="304" idx="7"/>
          </p:cNvCxnSpPr>
          <p:nvPr/>
        </p:nvCxnSpPr>
        <p:spPr>
          <a:xfrm flipH="1">
            <a:off x="7938438" y="2585726"/>
            <a:ext cx="360612" cy="827656"/>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0" name="直接箭头连接符 349">
            <a:extLst>
              <a:ext uri="{FF2B5EF4-FFF2-40B4-BE49-F238E27FC236}">
                <a16:creationId xmlns:a16="http://schemas.microsoft.com/office/drawing/2014/main" id="{880D418D-BEF3-493E-9CB0-21EB089AF955}"/>
              </a:ext>
            </a:extLst>
          </p:cNvPr>
          <p:cNvCxnSpPr>
            <a:cxnSpLocks/>
            <a:stCxn id="346" idx="3"/>
            <a:endCxn id="313" idx="0"/>
          </p:cNvCxnSpPr>
          <p:nvPr/>
        </p:nvCxnSpPr>
        <p:spPr>
          <a:xfrm flipH="1">
            <a:off x="8397095" y="3488819"/>
            <a:ext cx="337663" cy="650595"/>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1" name="直接箭头连接符 350">
            <a:extLst>
              <a:ext uri="{FF2B5EF4-FFF2-40B4-BE49-F238E27FC236}">
                <a16:creationId xmlns:a16="http://schemas.microsoft.com/office/drawing/2014/main" id="{753749CB-0B5D-4928-90A2-353AD58CC922}"/>
              </a:ext>
            </a:extLst>
          </p:cNvPr>
          <p:cNvCxnSpPr>
            <a:cxnSpLocks/>
            <a:stCxn id="333" idx="1"/>
            <a:endCxn id="316" idx="4"/>
          </p:cNvCxnSpPr>
          <p:nvPr/>
        </p:nvCxnSpPr>
        <p:spPr>
          <a:xfrm flipH="1" flipV="1">
            <a:off x="7078716" y="5300038"/>
            <a:ext cx="276908" cy="518766"/>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sp>
        <p:nvSpPr>
          <p:cNvPr id="365" name="任意多边形: 形状 364">
            <a:extLst>
              <a:ext uri="{FF2B5EF4-FFF2-40B4-BE49-F238E27FC236}">
                <a16:creationId xmlns:a16="http://schemas.microsoft.com/office/drawing/2014/main" id="{8D520F69-FF34-4C3A-B05B-532C5B65A3FA}"/>
              </a:ext>
            </a:extLst>
          </p:cNvPr>
          <p:cNvSpPr/>
          <p:nvPr/>
        </p:nvSpPr>
        <p:spPr>
          <a:xfrm>
            <a:off x="7074290" y="4738419"/>
            <a:ext cx="639420" cy="151268"/>
          </a:xfrm>
          <a:custGeom>
            <a:avLst/>
            <a:gdLst>
              <a:gd name="connsiteX0" fmla="*/ 639420 w 639420"/>
              <a:gd name="connsiteY0" fmla="*/ 32893 h 151268"/>
              <a:gd name="connsiteX1" fmla="*/ 455225 w 639420"/>
              <a:gd name="connsiteY1" fmla="*/ 124990 h 151268"/>
              <a:gd name="connsiteX2" fmla="*/ 271029 w 639420"/>
              <a:gd name="connsiteY2" fmla="*/ 144726 h 151268"/>
              <a:gd name="connsiteX3" fmla="*/ 40784 w 639420"/>
              <a:gd name="connsiteY3" fmla="*/ 26314 h 151268"/>
              <a:gd name="connsiteX4" fmla="*/ 1314 w 639420"/>
              <a:gd name="connsiteY4" fmla="*/ 0 h 151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420" h="151268">
                <a:moveTo>
                  <a:pt x="639420" y="32893"/>
                </a:moveTo>
                <a:cubicBezTo>
                  <a:pt x="578022" y="69622"/>
                  <a:pt x="516624" y="106351"/>
                  <a:pt x="455225" y="124990"/>
                </a:cubicBezTo>
                <a:cubicBezTo>
                  <a:pt x="393826" y="143629"/>
                  <a:pt x="340102" y="161172"/>
                  <a:pt x="271029" y="144726"/>
                </a:cubicBezTo>
                <a:cubicBezTo>
                  <a:pt x="201956" y="128280"/>
                  <a:pt x="85736" y="50435"/>
                  <a:pt x="40784" y="26314"/>
                </a:cubicBezTo>
                <a:cubicBezTo>
                  <a:pt x="-4168" y="2193"/>
                  <a:pt x="-1427" y="1096"/>
                  <a:pt x="1314" y="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E0871018-BC7C-4F71-9904-70790458A3BD}"/>
              </a:ext>
            </a:extLst>
          </p:cNvPr>
          <p:cNvSpPr/>
          <p:nvPr/>
        </p:nvSpPr>
        <p:spPr>
          <a:xfrm>
            <a:off x="5943109" y="2695093"/>
            <a:ext cx="360612" cy="363820"/>
          </a:xfrm>
          <a:prstGeom prst="ellipse">
            <a:avLst/>
          </a:prstGeom>
          <a:noFill/>
          <a:ln w="730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椭圆 366">
            <a:extLst>
              <a:ext uri="{FF2B5EF4-FFF2-40B4-BE49-F238E27FC236}">
                <a16:creationId xmlns:a16="http://schemas.microsoft.com/office/drawing/2014/main" id="{5929B08E-3F4E-46C2-8BFE-A3E9A642A512}"/>
              </a:ext>
            </a:extLst>
          </p:cNvPr>
          <p:cNvSpPr/>
          <p:nvPr/>
        </p:nvSpPr>
        <p:spPr>
          <a:xfrm>
            <a:off x="6588775" y="3222078"/>
            <a:ext cx="360612" cy="363820"/>
          </a:xfrm>
          <a:prstGeom prst="ellipse">
            <a:avLst/>
          </a:prstGeom>
          <a:noFill/>
          <a:ln w="730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椭圆 367">
            <a:extLst>
              <a:ext uri="{FF2B5EF4-FFF2-40B4-BE49-F238E27FC236}">
                <a16:creationId xmlns:a16="http://schemas.microsoft.com/office/drawing/2014/main" id="{0E30DEEC-EA63-4029-8871-7E7D1FBC45B8}"/>
              </a:ext>
            </a:extLst>
          </p:cNvPr>
          <p:cNvSpPr/>
          <p:nvPr/>
        </p:nvSpPr>
        <p:spPr>
          <a:xfrm>
            <a:off x="7278563" y="3379643"/>
            <a:ext cx="360612" cy="363820"/>
          </a:xfrm>
          <a:prstGeom prst="ellipse">
            <a:avLst/>
          </a:prstGeom>
          <a:noFill/>
          <a:ln w="730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椭圆 368">
            <a:extLst>
              <a:ext uri="{FF2B5EF4-FFF2-40B4-BE49-F238E27FC236}">
                <a16:creationId xmlns:a16="http://schemas.microsoft.com/office/drawing/2014/main" id="{B6FED4B3-2B60-45FC-9B1B-4C50CB366C53}"/>
              </a:ext>
            </a:extLst>
          </p:cNvPr>
          <p:cNvSpPr/>
          <p:nvPr/>
        </p:nvSpPr>
        <p:spPr>
          <a:xfrm>
            <a:off x="7841425" y="3735576"/>
            <a:ext cx="360612" cy="363820"/>
          </a:xfrm>
          <a:prstGeom prst="ellipse">
            <a:avLst/>
          </a:prstGeom>
          <a:noFill/>
          <a:ln w="730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椭圆 369">
            <a:extLst>
              <a:ext uri="{FF2B5EF4-FFF2-40B4-BE49-F238E27FC236}">
                <a16:creationId xmlns:a16="http://schemas.microsoft.com/office/drawing/2014/main" id="{2F7BFB98-F9D6-4A50-AF1B-1D1B20E98A54}"/>
              </a:ext>
            </a:extLst>
          </p:cNvPr>
          <p:cNvSpPr/>
          <p:nvPr/>
        </p:nvSpPr>
        <p:spPr>
          <a:xfrm>
            <a:off x="7799133" y="4143923"/>
            <a:ext cx="360612" cy="363820"/>
          </a:xfrm>
          <a:prstGeom prst="ellipse">
            <a:avLst/>
          </a:prstGeom>
          <a:noFill/>
          <a:ln w="730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椭圆 370">
            <a:extLst>
              <a:ext uri="{FF2B5EF4-FFF2-40B4-BE49-F238E27FC236}">
                <a16:creationId xmlns:a16="http://schemas.microsoft.com/office/drawing/2014/main" id="{8EB18E8D-3025-4D55-BC1D-3AC5D86AB801}"/>
              </a:ext>
            </a:extLst>
          </p:cNvPr>
          <p:cNvSpPr/>
          <p:nvPr/>
        </p:nvSpPr>
        <p:spPr>
          <a:xfrm>
            <a:off x="6841461" y="4407526"/>
            <a:ext cx="360612" cy="363820"/>
          </a:xfrm>
          <a:prstGeom prst="ellipse">
            <a:avLst/>
          </a:prstGeom>
          <a:noFill/>
          <a:ln w="730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2" name="直接箭头连接符 371">
            <a:extLst>
              <a:ext uri="{FF2B5EF4-FFF2-40B4-BE49-F238E27FC236}">
                <a16:creationId xmlns:a16="http://schemas.microsoft.com/office/drawing/2014/main" id="{CCFC22C6-8433-4F0C-AE77-F7F50A762473}"/>
              </a:ext>
            </a:extLst>
          </p:cNvPr>
          <p:cNvCxnSpPr>
            <a:cxnSpLocks/>
            <a:stCxn id="316" idx="0"/>
            <a:endCxn id="371" idx="4"/>
          </p:cNvCxnSpPr>
          <p:nvPr/>
        </p:nvCxnSpPr>
        <p:spPr>
          <a:xfrm flipH="1" flipV="1">
            <a:off x="7021767" y="4771346"/>
            <a:ext cx="56950" cy="183353"/>
          </a:xfrm>
          <a:prstGeom prst="straightConnector1">
            <a:avLst/>
          </a:prstGeom>
          <a:ln w="381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直接箭头连接符 374">
            <a:extLst>
              <a:ext uri="{FF2B5EF4-FFF2-40B4-BE49-F238E27FC236}">
                <a16:creationId xmlns:a16="http://schemas.microsoft.com/office/drawing/2014/main" id="{4D4259CD-0BA9-4959-8F1D-AEB7EE9633D9}"/>
              </a:ext>
            </a:extLst>
          </p:cNvPr>
          <p:cNvCxnSpPr>
            <a:cxnSpLocks/>
            <a:stCxn id="316" idx="0"/>
            <a:endCxn id="370" idx="3"/>
          </p:cNvCxnSpPr>
          <p:nvPr/>
        </p:nvCxnSpPr>
        <p:spPr>
          <a:xfrm flipV="1">
            <a:off x="7078717" y="4454463"/>
            <a:ext cx="773226" cy="500236"/>
          </a:xfrm>
          <a:prstGeom prst="straightConnector1">
            <a:avLst/>
          </a:prstGeom>
          <a:ln w="381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8" name="直接箭头连接符 377">
            <a:extLst>
              <a:ext uri="{FF2B5EF4-FFF2-40B4-BE49-F238E27FC236}">
                <a16:creationId xmlns:a16="http://schemas.microsoft.com/office/drawing/2014/main" id="{084EED21-49A2-493D-BE80-5BBFCD8314B0}"/>
              </a:ext>
            </a:extLst>
          </p:cNvPr>
          <p:cNvCxnSpPr>
            <a:cxnSpLocks/>
            <a:stCxn id="316" idx="0"/>
            <a:endCxn id="369" idx="3"/>
          </p:cNvCxnSpPr>
          <p:nvPr/>
        </p:nvCxnSpPr>
        <p:spPr>
          <a:xfrm flipV="1">
            <a:off x="7078717" y="4046116"/>
            <a:ext cx="815518" cy="908583"/>
          </a:xfrm>
          <a:prstGeom prst="straightConnector1">
            <a:avLst/>
          </a:prstGeom>
          <a:ln w="381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1" name="直接箭头连接符 380">
            <a:extLst>
              <a:ext uri="{FF2B5EF4-FFF2-40B4-BE49-F238E27FC236}">
                <a16:creationId xmlns:a16="http://schemas.microsoft.com/office/drawing/2014/main" id="{7D70B1AB-1886-44F4-B617-ADB30F65833F}"/>
              </a:ext>
            </a:extLst>
          </p:cNvPr>
          <p:cNvCxnSpPr>
            <a:cxnSpLocks/>
            <a:stCxn id="316" idx="0"/>
            <a:endCxn id="368" idx="4"/>
          </p:cNvCxnSpPr>
          <p:nvPr/>
        </p:nvCxnSpPr>
        <p:spPr>
          <a:xfrm flipV="1">
            <a:off x="7078717" y="3743463"/>
            <a:ext cx="380152" cy="1211236"/>
          </a:xfrm>
          <a:prstGeom prst="straightConnector1">
            <a:avLst/>
          </a:prstGeom>
          <a:ln w="381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4" name="直接箭头连接符 383">
            <a:extLst>
              <a:ext uri="{FF2B5EF4-FFF2-40B4-BE49-F238E27FC236}">
                <a16:creationId xmlns:a16="http://schemas.microsoft.com/office/drawing/2014/main" id="{9F68C9B0-7D56-460E-B116-8605F23636A6}"/>
              </a:ext>
            </a:extLst>
          </p:cNvPr>
          <p:cNvCxnSpPr>
            <a:cxnSpLocks/>
          </p:cNvCxnSpPr>
          <p:nvPr/>
        </p:nvCxnSpPr>
        <p:spPr>
          <a:xfrm flipH="1" flipV="1">
            <a:off x="6783252" y="3562488"/>
            <a:ext cx="309636" cy="1368801"/>
          </a:xfrm>
          <a:prstGeom prst="straightConnector1">
            <a:avLst/>
          </a:prstGeom>
          <a:ln w="381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8" name="直接箭头连接符 387">
            <a:extLst>
              <a:ext uri="{FF2B5EF4-FFF2-40B4-BE49-F238E27FC236}">
                <a16:creationId xmlns:a16="http://schemas.microsoft.com/office/drawing/2014/main" id="{94A3DDD9-FF4E-4B83-939F-99510EB046BC}"/>
              </a:ext>
            </a:extLst>
          </p:cNvPr>
          <p:cNvCxnSpPr>
            <a:cxnSpLocks/>
          </p:cNvCxnSpPr>
          <p:nvPr/>
        </p:nvCxnSpPr>
        <p:spPr>
          <a:xfrm flipH="1" flipV="1">
            <a:off x="6109943" y="3046251"/>
            <a:ext cx="955302" cy="1895786"/>
          </a:xfrm>
          <a:prstGeom prst="straightConnector1">
            <a:avLst/>
          </a:prstGeom>
          <a:ln w="381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2" name="直接箭头连接符 391">
            <a:extLst>
              <a:ext uri="{FF2B5EF4-FFF2-40B4-BE49-F238E27FC236}">
                <a16:creationId xmlns:a16="http://schemas.microsoft.com/office/drawing/2014/main" id="{2EADF8F0-706D-42A7-A871-B22D668C9992}"/>
              </a:ext>
            </a:extLst>
          </p:cNvPr>
          <p:cNvCxnSpPr>
            <a:cxnSpLocks/>
            <a:stCxn id="402" idx="2"/>
            <a:endCxn id="324" idx="6"/>
          </p:cNvCxnSpPr>
          <p:nvPr/>
        </p:nvCxnSpPr>
        <p:spPr>
          <a:xfrm flipH="1">
            <a:off x="5697567" y="4035651"/>
            <a:ext cx="342662" cy="1861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5" name="矩形 394">
            <a:extLst>
              <a:ext uri="{FF2B5EF4-FFF2-40B4-BE49-F238E27FC236}">
                <a16:creationId xmlns:a16="http://schemas.microsoft.com/office/drawing/2014/main" id="{CD7195CD-A49E-4DCF-BFD6-B06942BCB1F3}"/>
              </a:ext>
            </a:extLst>
          </p:cNvPr>
          <p:cNvSpPr/>
          <p:nvPr/>
        </p:nvSpPr>
        <p:spPr>
          <a:xfrm>
            <a:off x="658938" y="4428753"/>
            <a:ext cx="2586542" cy="584775"/>
          </a:xfrm>
          <a:prstGeom prst="rect">
            <a:avLst/>
          </a:prstGeom>
        </p:spPr>
        <p:txBody>
          <a:bodyPr wrap="none">
            <a:spAutoFit/>
          </a:bodyPr>
          <a:lstStyle/>
          <a:p>
            <a:r>
              <a:rPr lang="en-US" altLang="zh-CN" sz="3200" b="1" dirty="0"/>
              <a:t>Standard RNN</a:t>
            </a:r>
            <a:endParaRPr lang="zh-CN" altLang="en-US" sz="3200" dirty="0"/>
          </a:p>
        </p:txBody>
      </p:sp>
      <p:sp>
        <p:nvSpPr>
          <p:cNvPr id="396" name="矩形 395">
            <a:extLst>
              <a:ext uri="{FF2B5EF4-FFF2-40B4-BE49-F238E27FC236}">
                <a16:creationId xmlns:a16="http://schemas.microsoft.com/office/drawing/2014/main" id="{BFE83F84-C4A8-4EE8-B916-2E766FEDE3EA}"/>
              </a:ext>
            </a:extLst>
          </p:cNvPr>
          <p:cNvSpPr/>
          <p:nvPr/>
        </p:nvSpPr>
        <p:spPr>
          <a:xfrm>
            <a:off x="4572000" y="6274462"/>
            <a:ext cx="3531159" cy="584775"/>
          </a:xfrm>
          <a:prstGeom prst="rect">
            <a:avLst/>
          </a:prstGeom>
        </p:spPr>
        <p:txBody>
          <a:bodyPr wrap="none">
            <a:spAutoFit/>
          </a:bodyPr>
          <a:lstStyle/>
          <a:p>
            <a:r>
              <a:rPr lang="en-US" altLang="zh-CN" sz="3200" b="1" dirty="0"/>
              <a:t>RNN with Attention</a:t>
            </a:r>
            <a:endParaRPr lang="zh-CN" altLang="en-US" sz="3200" dirty="0"/>
          </a:p>
        </p:txBody>
      </p:sp>
      <p:grpSp>
        <p:nvGrpSpPr>
          <p:cNvPr id="429" name="组合 428">
            <a:extLst>
              <a:ext uri="{FF2B5EF4-FFF2-40B4-BE49-F238E27FC236}">
                <a16:creationId xmlns:a16="http://schemas.microsoft.com/office/drawing/2014/main" id="{838183C1-6A64-46E4-BEA4-C7E31841B0EB}"/>
              </a:ext>
            </a:extLst>
          </p:cNvPr>
          <p:cNvGrpSpPr/>
          <p:nvPr/>
        </p:nvGrpSpPr>
        <p:grpSpPr>
          <a:xfrm>
            <a:off x="6040229" y="3660818"/>
            <a:ext cx="360612" cy="556743"/>
            <a:chOff x="6844410" y="3628149"/>
            <a:chExt cx="360612" cy="556743"/>
          </a:xfrm>
        </p:grpSpPr>
        <p:grpSp>
          <p:nvGrpSpPr>
            <p:cNvPr id="399" name="组合 398">
              <a:extLst>
                <a:ext uri="{FF2B5EF4-FFF2-40B4-BE49-F238E27FC236}">
                  <a16:creationId xmlns:a16="http://schemas.microsoft.com/office/drawing/2014/main" id="{EA752D0E-EAC8-4727-BFF4-7202589BF81A}"/>
                </a:ext>
              </a:extLst>
            </p:cNvPr>
            <p:cNvGrpSpPr/>
            <p:nvPr/>
          </p:nvGrpSpPr>
          <p:grpSpPr>
            <a:xfrm>
              <a:off x="6924693" y="3628149"/>
              <a:ext cx="216046" cy="493023"/>
              <a:chOff x="2289624" y="671411"/>
              <a:chExt cx="216046" cy="493023"/>
            </a:xfrm>
          </p:grpSpPr>
          <p:sp>
            <p:nvSpPr>
              <p:cNvPr id="400" name="椭圆 399">
                <a:extLst>
                  <a:ext uri="{FF2B5EF4-FFF2-40B4-BE49-F238E27FC236}">
                    <a16:creationId xmlns:a16="http://schemas.microsoft.com/office/drawing/2014/main" id="{416BAEA6-09E6-4FBF-B351-1F35A4A6B2CB}"/>
                  </a:ext>
                </a:extLst>
              </p:cNvPr>
              <p:cNvSpPr/>
              <p:nvPr/>
            </p:nvSpPr>
            <p:spPr>
              <a:xfrm>
                <a:off x="2289624" y="948410"/>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1" name="文本框 400">
                <a:extLst>
                  <a:ext uri="{FF2B5EF4-FFF2-40B4-BE49-F238E27FC236}">
                    <a16:creationId xmlns:a16="http://schemas.microsoft.com/office/drawing/2014/main" id="{60663DE6-40A1-48C6-960E-1EBD826F7EA1}"/>
                  </a:ext>
                </a:extLst>
              </p:cNvPr>
              <p:cNvSpPr txBox="1"/>
              <p:nvPr/>
            </p:nvSpPr>
            <p:spPr>
              <a:xfrm>
                <a:off x="2303303" y="671411"/>
                <a:ext cx="65" cy="276999"/>
              </a:xfrm>
              <a:prstGeom prst="rect">
                <a:avLst/>
              </a:prstGeom>
              <a:noFill/>
            </p:spPr>
            <p:txBody>
              <a:bodyPr wrap="none" lIns="0" tIns="0" rIns="0" bIns="0" rtlCol="0">
                <a:spAutoFit/>
              </a:bodyPr>
              <a:lstStyle/>
              <a:p>
                <a:endParaRPr lang="zh-CN" altLang="en-US" dirty="0"/>
              </a:p>
            </p:txBody>
          </p:sp>
        </p:grpSp>
        <p:sp>
          <p:nvSpPr>
            <p:cNvPr id="402" name="椭圆 401">
              <a:extLst>
                <a:ext uri="{FF2B5EF4-FFF2-40B4-BE49-F238E27FC236}">
                  <a16:creationId xmlns:a16="http://schemas.microsoft.com/office/drawing/2014/main" id="{054252E1-FA69-4099-9D48-15B0E79403CD}"/>
                </a:ext>
              </a:extLst>
            </p:cNvPr>
            <p:cNvSpPr/>
            <p:nvPr/>
          </p:nvSpPr>
          <p:spPr>
            <a:xfrm>
              <a:off x="6844410" y="3821072"/>
              <a:ext cx="360612" cy="363820"/>
            </a:xfrm>
            <a:prstGeom prst="ellipse">
              <a:avLst/>
            </a:prstGeom>
            <a:noFill/>
            <a:ln w="857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8" name="任意多边形: 形状 427">
            <a:extLst>
              <a:ext uri="{FF2B5EF4-FFF2-40B4-BE49-F238E27FC236}">
                <a16:creationId xmlns:a16="http://schemas.microsoft.com/office/drawing/2014/main" id="{A3A47B7A-CB5B-4B58-9F7E-84521BA6774B}"/>
              </a:ext>
            </a:extLst>
          </p:cNvPr>
          <p:cNvSpPr/>
          <p:nvPr/>
        </p:nvSpPr>
        <p:spPr>
          <a:xfrm>
            <a:off x="5789007" y="2361652"/>
            <a:ext cx="2519534" cy="2637945"/>
          </a:xfrm>
          <a:custGeom>
            <a:avLst/>
            <a:gdLst>
              <a:gd name="connsiteX0" fmla="*/ 32892 w 2519534"/>
              <a:gd name="connsiteY0" fmla="*/ 322342 h 2637945"/>
              <a:gd name="connsiteX1" fmla="*/ 0 w 2519534"/>
              <a:gd name="connsiteY1" fmla="*/ 657842 h 2637945"/>
              <a:gd name="connsiteX2" fmla="*/ 394705 w 2519534"/>
              <a:gd name="connsiteY2" fmla="*/ 1045968 h 2637945"/>
              <a:gd name="connsiteX3" fmla="*/ 894665 w 2519534"/>
              <a:gd name="connsiteY3" fmla="*/ 1427516 h 2637945"/>
              <a:gd name="connsiteX4" fmla="*/ 1401203 w 2519534"/>
              <a:gd name="connsiteY4" fmla="*/ 1420938 h 2637945"/>
              <a:gd name="connsiteX5" fmla="*/ 1789330 w 2519534"/>
              <a:gd name="connsiteY5" fmla="*/ 1697231 h 2637945"/>
              <a:gd name="connsiteX6" fmla="*/ 1894584 w 2519534"/>
              <a:gd name="connsiteY6" fmla="*/ 2124829 h 2637945"/>
              <a:gd name="connsiteX7" fmla="*/ 1072282 w 2519534"/>
              <a:gd name="connsiteY7" fmla="*/ 1934054 h 2637945"/>
              <a:gd name="connsiteX8" fmla="*/ 605215 w 2519534"/>
              <a:gd name="connsiteY8" fmla="*/ 2039309 h 2637945"/>
              <a:gd name="connsiteX9" fmla="*/ 460489 w 2519534"/>
              <a:gd name="connsiteY9" fmla="*/ 2473485 h 2637945"/>
              <a:gd name="connsiteX10" fmla="*/ 1118331 w 2519534"/>
              <a:gd name="connsiteY10" fmla="*/ 2618210 h 2637945"/>
              <a:gd name="connsiteX11" fmla="*/ 1940633 w 2519534"/>
              <a:gd name="connsiteY11" fmla="*/ 2637945 h 2637945"/>
              <a:gd name="connsiteX12" fmla="*/ 2519534 w 2519534"/>
              <a:gd name="connsiteY12" fmla="*/ 2203770 h 2637945"/>
              <a:gd name="connsiteX13" fmla="*/ 2473485 w 2519534"/>
              <a:gd name="connsiteY13" fmla="*/ 1420938 h 2637945"/>
              <a:gd name="connsiteX14" fmla="*/ 2236662 w 2519534"/>
              <a:gd name="connsiteY14" fmla="*/ 1249899 h 2637945"/>
              <a:gd name="connsiteX15" fmla="*/ 2006417 w 2519534"/>
              <a:gd name="connsiteY15" fmla="*/ 1243321 h 2637945"/>
              <a:gd name="connsiteX16" fmla="*/ 1828800 w 2519534"/>
              <a:gd name="connsiteY16" fmla="*/ 907821 h 2637945"/>
              <a:gd name="connsiteX17" fmla="*/ 1670918 w 2519534"/>
              <a:gd name="connsiteY17" fmla="*/ 888086 h 2637945"/>
              <a:gd name="connsiteX18" fmla="*/ 1315684 w 2519534"/>
              <a:gd name="connsiteY18" fmla="*/ 1065703 h 2637945"/>
              <a:gd name="connsiteX19" fmla="*/ 1026233 w 2519534"/>
              <a:gd name="connsiteY19" fmla="*/ 690734 h 2637945"/>
              <a:gd name="connsiteX20" fmla="*/ 703891 w 2519534"/>
              <a:gd name="connsiteY20" fmla="*/ 690734 h 2637945"/>
              <a:gd name="connsiteX21" fmla="*/ 486803 w 2519534"/>
              <a:gd name="connsiteY21" fmla="*/ 138147 h 2637945"/>
              <a:gd name="connsiteX22" fmla="*/ 197353 w 2519534"/>
              <a:gd name="connsiteY22" fmla="*/ 0 h 2637945"/>
              <a:gd name="connsiteX23" fmla="*/ 59206 w 2519534"/>
              <a:gd name="connsiteY23" fmla="*/ 78941 h 2637945"/>
              <a:gd name="connsiteX24" fmla="*/ 32892 w 2519534"/>
              <a:gd name="connsiteY24" fmla="*/ 322342 h 263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19534" h="2637945">
                <a:moveTo>
                  <a:pt x="32892" y="322342"/>
                </a:moveTo>
                <a:lnTo>
                  <a:pt x="0" y="657842"/>
                </a:lnTo>
                <a:lnTo>
                  <a:pt x="394705" y="1045968"/>
                </a:lnTo>
                <a:lnTo>
                  <a:pt x="894665" y="1427516"/>
                </a:lnTo>
                <a:lnTo>
                  <a:pt x="1401203" y="1420938"/>
                </a:lnTo>
                <a:lnTo>
                  <a:pt x="1789330" y="1697231"/>
                </a:lnTo>
                <a:lnTo>
                  <a:pt x="1894584" y="2124829"/>
                </a:lnTo>
                <a:lnTo>
                  <a:pt x="1072282" y="1934054"/>
                </a:lnTo>
                <a:lnTo>
                  <a:pt x="605215" y="2039309"/>
                </a:lnTo>
                <a:lnTo>
                  <a:pt x="460489" y="2473485"/>
                </a:lnTo>
                <a:lnTo>
                  <a:pt x="1118331" y="2618210"/>
                </a:lnTo>
                <a:lnTo>
                  <a:pt x="1940633" y="2637945"/>
                </a:lnTo>
                <a:lnTo>
                  <a:pt x="2519534" y="2203770"/>
                </a:lnTo>
                <a:lnTo>
                  <a:pt x="2473485" y="1420938"/>
                </a:lnTo>
                <a:lnTo>
                  <a:pt x="2236662" y="1249899"/>
                </a:lnTo>
                <a:lnTo>
                  <a:pt x="2006417" y="1243321"/>
                </a:lnTo>
                <a:lnTo>
                  <a:pt x="1828800" y="907821"/>
                </a:lnTo>
                <a:lnTo>
                  <a:pt x="1670918" y="888086"/>
                </a:lnTo>
                <a:lnTo>
                  <a:pt x="1315684" y="1065703"/>
                </a:lnTo>
                <a:lnTo>
                  <a:pt x="1026233" y="690734"/>
                </a:lnTo>
                <a:lnTo>
                  <a:pt x="703891" y="690734"/>
                </a:lnTo>
                <a:lnTo>
                  <a:pt x="486803" y="138147"/>
                </a:lnTo>
                <a:lnTo>
                  <a:pt x="197353" y="0"/>
                </a:lnTo>
                <a:lnTo>
                  <a:pt x="59206" y="78941"/>
                </a:lnTo>
                <a:lnTo>
                  <a:pt x="32892" y="322342"/>
                </a:lnTo>
                <a:close/>
              </a:path>
            </a:pathLst>
          </a:custGeom>
          <a:solidFill>
            <a:schemeClr val="accent1">
              <a:alpha val="4000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2" name="直接箭头连接符 431">
            <a:extLst>
              <a:ext uri="{FF2B5EF4-FFF2-40B4-BE49-F238E27FC236}">
                <a16:creationId xmlns:a16="http://schemas.microsoft.com/office/drawing/2014/main" id="{43C63ED0-3278-4FAF-B5FA-46980C17EB86}"/>
              </a:ext>
            </a:extLst>
          </p:cNvPr>
          <p:cNvCxnSpPr>
            <a:cxnSpLocks/>
            <a:stCxn id="428" idx="4"/>
            <a:endCxn id="402" idx="6"/>
          </p:cNvCxnSpPr>
          <p:nvPr/>
        </p:nvCxnSpPr>
        <p:spPr>
          <a:xfrm flipH="1">
            <a:off x="6400841" y="3782590"/>
            <a:ext cx="789369" cy="253061"/>
          </a:xfrm>
          <a:prstGeom prst="straightConnector1">
            <a:avLst/>
          </a:prstGeom>
          <a:ln w="571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9" name="页脚占位符 438">
            <a:extLst>
              <a:ext uri="{FF2B5EF4-FFF2-40B4-BE49-F238E27FC236}">
                <a16:creationId xmlns:a16="http://schemas.microsoft.com/office/drawing/2014/main" id="{B8EB99E6-82BD-4D71-AC47-8DD34796D80E}"/>
              </a:ext>
            </a:extLst>
          </p:cNvPr>
          <p:cNvSpPr>
            <a:spLocks noGrp="1"/>
          </p:cNvSpPr>
          <p:nvPr>
            <p:ph type="ftr" sz="quarter" idx="11"/>
          </p:nvPr>
        </p:nvSpPr>
        <p:spPr/>
        <p:txBody>
          <a:bodyPr/>
          <a:lstStyle/>
          <a:p>
            <a:r>
              <a:rPr lang="en-US"/>
              <a:t>CIS 5525</a:t>
            </a:r>
          </a:p>
        </p:txBody>
      </p:sp>
      <p:sp>
        <p:nvSpPr>
          <p:cNvPr id="440" name="灯片编号占位符 439">
            <a:extLst>
              <a:ext uri="{FF2B5EF4-FFF2-40B4-BE49-F238E27FC236}">
                <a16:creationId xmlns:a16="http://schemas.microsoft.com/office/drawing/2014/main" id="{B9C64139-8F8A-4F0C-B963-975241FDE17F}"/>
              </a:ext>
            </a:extLst>
          </p:cNvPr>
          <p:cNvSpPr>
            <a:spLocks noGrp="1"/>
          </p:cNvSpPr>
          <p:nvPr>
            <p:ph type="sldNum" sz="quarter" idx="12"/>
          </p:nvPr>
        </p:nvSpPr>
        <p:spPr/>
        <p:txBody>
          <a:bodyPr/>
          <a:lstStyle/>
          <a:p>
            <a:fld id="{FC5459A1-ACE0-465C-872A-9010E575769A}" type="slidenum">
              <a:rPr lang="en-US" smtClean="0"/>
              <a:pPr/>
              <a:t>13</a:t>
            </a:fld>
            <a:endParaRPr lang="en-US"/>
          </a:p>
        </p:txBody>
      </p:sp>
    </p:spTree>
    <p:extLst>
      <p:ext uri="{BB962C8B-B14F-4D97-AF65-F5344CB8AC3E}">
        <p14:creationId xmlns:p14="http://schemas.microsoft.com/office/powerpoint/2010/main" val="427948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7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0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7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11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28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3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3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8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285"/>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306"/>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93"/>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339"/>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348"/>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96"/>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292"/>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307"/>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300"/>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34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349"/>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303"/>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99"/>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31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308"/>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350"/>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34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313"/>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321"/>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320"/>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312"/>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33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32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365"/>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31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nodeType="clickEffect">
                                  <p:stCondLst>
                                    <p:cond delay="0"/>
                                  </p:stCondLst>
                                  <p:childTnLst>
                                    <p:set>
                                      <p:cBhvr>
                                        <p:cTn id="192" dur="1" fill="hold">
                                          <p:stCondLst>
                                            <p:cond delay="0"/>
                                          </p:stCondLst>
                                        </p:cTn>
                                        <p:tgtEl>
                                          <p:spTgt spid="332"/>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nodeType="clickEffect">
                                  <p:stCondLst>
                                    <p:cond delay="0"/>
                                  </p:stCondLst>
                                  <p:childTnLst>
                                    <p:set>
                                      <p:cBhvr>
                                        <p:cTn id="196" dur="1" fill="hold">
                                          <p:stCondLst>
                                            <p:cond delay="0"/>
                                          </p:stCondLst>
                                        </p:cTn>
                                        <p:tgtEl>
                                          <p:spTgt spid="351"/>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314"/>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371"/>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366"/>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67"/>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368"/>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370"/>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369"/>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nodeType="clickEffect">
                                  <p:stCondLst>
                                    <p:cond delay="0"/>
                                  </p:stCondLst>
                                  <p:childTnLst>
                                    <p:set>
                                      <p:cBhvr>
                                        <p:cTn id="218" dur="1" fill="hold">
                                          <p:stCondLst>
                                            <p:cond delay="0"/>
                                          </p:stCondLst>
                                        </p:cTn>
                                        <p:tgtEl>
                                          <p:spTgt spid="37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nodeType="clickEffect">
                                  <p:stCondLst>
                                    <p:cond delay="0"/>
                                  </p:stCondLst>
                                  <p:childTnLst>
                                    <p:set>
                                      <p:cBhvr>
                                        <p:cTn id="222" dur="1" fill="hold">
                                          <p:stCondLst>
                                            <p:cond delay="0"/>
                                          </p:stCondLst>
                                        </p:cTn>
                                        <p:tgtEl>
                                          <p:spTgt spid="375"/>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378"/>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381"/>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384"/>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388"/>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428"/>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nodeType="clickEffect">
                                  <p:stCondLst>
                                    <p:cond delay="0"/>
                                  </p:stCondLst>
                                  <p:childTnLst>
                                    <p:set>
                                      <p:cBhvr>
                                        <p:cTn id="238" dur="1" fill="hold">
                                          <p:stCondLst>
                                            <p:cond delay="0"/>
                                          </p:stCondLst>
                                        </p:cTn>
                                        <p:tgtEl>
                                          <p:spTgt spid="432"/>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429"/>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nodeType="clickEffect">
                                  <p:stCondLst>
                                    <p:cond delay="0"/>
                                  </p:stCondLst>
                                  <p:childTnLst>
                                    <p:set>
                                      <p:cBhvr>
                                        <p:cTn id="244" dur="1" fill="hold">
                                          <p:stCondLst>
                                            <p:cond delay="0"/>
                                          </p:stCondLst>
                                        </p:cTn>
                                        <p:tgtEl>
                                          <p:spTgt spid="392"/>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326"/>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324"/>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nodeType="clickEffect">
                                  <p:stCondLst>
                                    <p:cond delay="0"/>
                                  </p:stCondLst>
                                  <p:childTnLst>
                                    <p:set>
                                      <p:cBhvr>
                                        <p:cTn id="252" dur="1" fill="hold">
                                          <p:stCondLst>
                                            <p:cond delay="0"/>
                                          </p:stCondLst>
                                        </p:cTn>
                                        <p:tgtEl>
                                          <p:spTgt spid="327"/>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6" grpId="0" animBg="1"/>
      <p:bldP spid="101" grpId="0"/>
      <p:bldP spid="108" grpId="0" animBg="1"/>
      <p:bldP spid="113" grpId="0"/>
      <p:bldP spid="120" grpId="0" animBg="1"/>
      <p:bldP spid="208" grpId="0" animBg="1"/>
      <p:bldP spid="312" grpId="0" animBg="1"/>
      <p:bldP spid="313" grpId="0" animBg="1"/>
      <p:bldP spid="322" grpId="0"/>
      <p:bldP spid="324" grpId="0" animBg="1"/>
      <p:bldP spid="326" grpId="0"/>
      <p:bldP spid="331" grpId="0" animBg="1"/>
      <p:bldP spid="365" grpId="0" animBg="1"/>
      <p:bldP spid="366" grpId="0" animBg="1"/>
      <p:bldP spid="367" grpId="0" animBg="1"/>
      <p:bldP spid="368" grpId="0" animBg="1"/>
      <p:bldP spid="369" grpId="0" animBg="1"/>
      <p:bldP spid="370" grpId="0" animBg="1"/>
      <p:bldP spid="371" grpId="0" animBg="1"/>
      <p:bldP spid="4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DEDAE616-ADB2-4F0E-B1C0-5ABF5DF74D0B}"/>
                  </a:ext>
                </a:extLst>
              </p:cNvPr>
              <p:cNvSpPr txBox="1"/>
              <p:nvPr/>
            </p:nvSpPr>
            <p:spPr>
              <a:xfrm>
                <a:off x="200913" y="4354941"/>
                <a:ext cx="5354742" cy="2493247"/>
              </a:xfrm>
              <a:prstGeom prst="rect">
                <a:avLst/>
              </a:prstGeom>
              <a:noFill/>
              <a:ln>
                <a:solidFill>
                  <a:schemeClr val="tx1"/>
                </a:solidFill>
              </a:ln>
            </p:spPr>
            <p:txBody>
              <a:bodyPr wrap="square" lIns="0" tIns="0" rIns="0" bIns="0" rtlCol="0">
                <a:spAutoFit/>
              </a:bodyPr>
              <a:lstStyle/>
              <a:p>
                <a:r>
                  <a:rPr lang="en-US" altLang="zh-CN" b="1" dirty="0"/>
                  <a:t>Basic workflows for attention mechanism</a:t>
                </a:r>
              </a:p>
              <a:p>
                <a:r>
                  <a:rPr lang="en-US" altLang="zh-CN" b="1" dirty="0"/>
                  <a:t>Input</a:t>
                </a:r>
              </a:p>
              <a:p>
                <a:pPr marL="342900" indent="-342900">
                  <a:buFont typeface="+mj-lt"/>
                  <a:buAutoNum type="arabicPeriod"/>
                </a:pPr>
                <a:r>
                  <a:rPr lang="en-US" altLang="zh-CN" dirty="0"/>
                  <a:t>query vector (</a:t>
                </a:r>
                <a14:m>
                  <m:oMath xmlns:m="http://schemas.openxmlformats.org/officeDocument/2006/math">
                    <m:r>
                      <a:rPr lang="en-US" altLang="zh-CN" b="0" i="1" dirty="0" smtClean="0">
                        <a:latin typeface="Cambria Math" panose="02040503050406030204" pitchFamily="18" charset="0"/>
                      </a:rPr>
                      <m:t>𝑞</m:t>
                    </m:r>
                  </m:oMath>
                </a14:m>
                <a:r>
                  <a:rPr lang="en-US" altLang="zh-CN" dirty="0"/>
                  <a:t>)</a:t>
                </a:r>
              </a:p>
              <a:p>
                <a:pPr marL="342900" indent="-342900">
                  <a:buFont typeface="+mj-lt"/>
                  <a:buAutoNum type="arabicPeriod"/>
                </a:pPr>
                <a:r>
                  <a:rPr lang="en-US" altLang="zh-CN" dirty="0"/>
                  <a:t>Key/value vectors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s)</a:t>
                </a:r>
              </a:p>
              <a:p>
                <a:r>
                  <a:rPr lang="en-US" altLang="zh-CN" b="1" dirty="0"/>
                  <a:t>Output</a:t>
                </a:r>
              </a:p>
              <a:p>
                <a:pPr marL="342900" indent="-342900">
                  <a:buAutoNum type="arabicPeriod"/>
                </a:pPr>
                <a:r>
                  <a:rPr lang="en-US" altLang="zh-CN" dirty="0"/>
                  <a:t>Attention scores </a:t>
                </a:r>
              </a:p>
              <a:p>
                <a:pPr marL="342900" indent="-342900">
                  <a:buAutoNum type="arabicPeriod"/>
                </a:pPr>
                <a:r>
                  <a:rPr lang="en-US" altLang="zh-CN" dirty="0"/>
                  <a:t>Combine the keys/values using normalized attention scores                                 (aka</a:t>
                </a:r>
                <a:r>
                  <a:rPr lang="zh-CN" altLang="en-US" dirty="0"/>
                  <a:t> </a:t>
                </a:r>
                <a:r>
                  <a:rPr lang="en-US" altLang="zh-CN" dirty="0"/>
                  <a:t>soft</a:t>
                </a:r>
                <a:r>
                  <a:rPr lang="zh-CN" altLang="en-US" dirty="0"/>
                  <a:t> </a:t>
                </a:r>
                <a:r>
                  <a:rPr lang="en-US" altLang="zh-CN" dirty="0"/>
                  <a:t>attention)</a:t>
                </a:r>
              </a:p>
              <a:p>
                <a:pPr marL="342900" indent="-342900">
                  <a:buFont typeface="+mj-lt"/>
                  <a:buAutoNum type="arabicPeriod"/>
                </a:pPr>
                <a:endParaRPr lang="zh-CN" altLang="en-US" dirty="0"/>
              </a:p>
            </p:txBody>
          </p:sp>
        </mc:Choice>
        <mc:Fallback xmlns="">
          <p:sp>
            <p:nvSpPr>
              <p:cNvPr id="98" name="文本框 97">
                <a:extLst>
                  <a:ext uri="{FF2B5EF4-FFF2-40B4-BE49-F238E27FC236}">
                    <a16:creationId xmlns:a16="http://schemas.microsoft.com/office/drawing/2014/main" id="{DEDAE616-ADB2-4F0E-B1C0-5ABF5DF74D0B}"/>
                  </a:ext>
                </a:extLst>
              </p:cNvPr>
              <p:cNvSpPr txBox="1">
                <a:spLocks noRot="1" noChangeAspect="1" noMove="1" noResize="1" noEditPoints="1" noAdjustHandles="1" noChangeArrowheads="1" noChangeShapeType="1" noTextEdit="1"/>
              </p:cNvSpPr>
              <p:nvPr/>
            </p:nvSpPr>
            <p:spPr>
              <a:xfrm>
                <a:off x="200913" y="4354941"/>
                <a:ext cx="5354742" cy="2493247"/>
              </a:xfrm>
              <a:prstGeom prst="rect">
                <a:avLst/>
              </a:prstGeom>
              <a:blipFill>
                <a:blip r:embed="rId2"/>
                <a:stretch>
                  <a:fillRect l="-2614" t="-2920" r="-795"/>
                </a:stretch>
              </a:blipFill>
              <a:ln>
                <a:solidFill>
                  <a:schemeClr val="tx1"/>
                </a:solidFill>
              </a:ln>
            </p:spPr>
            <p:txBody>
              <a:bodyPr/>
              <a:lstStyle/>
              <a:p>
                <a:r>
                  <a:rPr lang="zh-CN" altLang="en-US">
                    <a:noFill/>
                  </a:rPr>
                  <a:t> </a:t>
                </a:r>
              </a:p>
            </p:txBody>
          </p:sp>
        </mc:Fallback>
      </mc:AlternateContent>
      <p:pic>
        <p:nvPicPr>
          <p:cNvPr id="106" name="图片 105">
            <a:extLst>
              <a:ext uri="{FF2B5EF4-FFF2-40B4-BE49-F238E27FC236}">
                <a16:creationId xmlns:a16="http://schemas.microsoft.com/office/drawing/2014/main" id="{5C2EC61C-CF2B-4916-9E79-0FA0BF5BAA38}"/>
              </a:ext>
            </a:extLst>
          </p:cNvPr>
          <p:cNvPicPr>
            <a:picLocks noChangeAspect="1"/>
          </p:cNvPicPr>
          <p:nvPr/>
        </p:nvPicPr>
        <p:blipFill>
          <a:blip r:embed="rId3"/>
          <a:stretch>
            <a:fillRect/>
          </a:stretch>
        </p:blipFill>
        <p:spPr>
          <a:xfrm>
            <a:off x="1258663" y="6259797"/>
            <a:ext cx="1493528" cy="486018"/>
          </a:xfrm>
          <a:prstGeom prst="rect">
            <a:avLst/>
          </a:prstGeom>
        </p:spPr>
      </p:pic>
      <p:cxnSp>
        <p:nvCxnSpPr>
          <p:cNvPr id="4" name="直接箭头连接符 3">
            <a:extLst>
              <a:ext uri="{FF2B5EF4-FFF2-40B4-BE49-F238E27FC236}">
                <a16:creationId xmlns:a16="http://schemas.microsoft.com/office/drawing/2014/main" id="{6A798015-227E-4185-AAE5-05BBA6915725}"/>
              </a:ext>
            </a:extLst>
          </p:cNvPr>
          <p:cNvCxnSpPr/>
          <p:nvPr/>
        </p:nvCxnSpPr>
        <p:spPr>
          <a:xfrm flipV="1">
            <a:off x="326443" y="120760"/>
            <a:ext cx="0" cy="3600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9CD06DF5-3D13-45A9-BAB9-15168A8B7D26}"/>
              </a:ext>
            </a:extLst>
          </p:cNvPr>
          <p:cNvCxnSpPr>
            <a:cxnSpLocks/>
          </p:cNvCxnSpPr>
          <p:nvPr/>
        </p:nvCxnSpPr>
        <p:spPr>
          <a:xfrm>
            <a:off x="326443" y="3721160"/>
            <a:ext cx="35920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5FC89F77-D48C-4161-91AC-3C2966B54FB1}"/>
              </a:ext>
            </a:extLst>
          </p:cNvPr>
          <p:cNvCxnSpPr>
            <a:cxnSpLocks/>
            <a:stCxn id="9" idx="5"/>
            <a:endCxn id="16" idx="1"/>
          </p:cNvCxnSpPr>
          <p:nvPr/>
        </p:nvCxnSpPr>
        <p:spPr>
          <a:xfrm>
            <a:off x="1036786" y="1208934"/>
            <a:ext cx="495917" cy="386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7747A96F-A517-42E3-B40F-FA672CBDFDB3}"/>
              </a:ext>
            </a:extLst>
          </p:cNvPr>
          <p:cNvGrpSpPr/>
          <p:nvPr/>
        </p:nvGrpSpPr>
        <p:grpSpPr>
          <a:xfrm>
            <a:off x="852379" y="642247"/>
            <a:ext cx="327592" cy="598323"/>
            <a:chOff x="2289624" y="566111"/>
            <a:chExt cx="327592" cy="598323"/>
          </a:xfrm>
        </p:grpSpPr>
        <p:sp>
          <p:nvSpPr>
            <p:cNvPr id="9" name="椭圆 8">
              <a:extLst>
                <a:ext uri="{FF2B5EF4-FFF2-40B4-BE49-F238E27FC236}">
                  <a16:creationId xmlns:a16="http://schemas.microsoft.com/office/drawing/2014/main" id="{C63660D9-01B2-45F3-A79F-2C9526B17D06}"/>
                </a:ext>
              </a:extLst>
            </p:cNvPr>
            <p:cNvSpPr/>
            <p:nvPr/>
          </p:nvSpPr>
          <p:spPr>
            <a:xfrm>
              <a:off x="2289624" y="948410"/>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B5A8819-4A8E-4D63-8549-46214D404B80}"/>
                    </a:ext>
                  </a:extLst>
                </p:cNvPr>
                <p:cNvSpPr txBox="1"/>
                <p:nvPr/>
              </p:nvSpPr>
              <p:spPr>
                <a:xfrm>
                  <a:off x="2297193" y="566111"/>
                  <a:ext cx="32002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0</m:t>
                            </m:r>
                          </m:sub>
                        </m:sSub>
                      </m:oMath>
                    </m:oMathPara>
                  </a14:m>
                  <a:endParaRPr lang="zh-CN" altLang="en-US" sz="2000" i="1" dirty="0"/>
                </a:p>
              </p:txBody>
            </p:sp>
          </mc:Choice>
          <mc:Fallback xmlns="">
            <p:sp>
              <p:nvSpPr>
                <p:cNvPr id="10" name="文本框 9">
                  <a:extLst>
                    <a:ext uri="{FF2B5EF4-FFF2-40B4-BE49-F238E27FC236}">
                      <a16:creationId xmlns:a16="http://schemas.microsoft.com/office/drawing/2014/main" id="{2B5A8819-4A8E-4D63-8549-46214D404B80}"/>
                    </a:ext>
                  </a:extLst>
                </p:cNvPr>
                <p:cNvSpPr txBox="1">
                  <a:spLocks noRot="1" noChangeAspect="1" noMove="1" noResize="1" noEditPoints="1" noAdjustHandles="1" noChangeArrowheads="1" noChangeShapeType="1" noTextEdit="1"/>
                </p:cNvSpPr>
                <p:nvPr/>
              </p:nvSpPr>
              <p:spPr>
                <a:xfrm>
                  <a:off x="2297193" y="566111"/>
                  <a:ext cx="320023" cy="307777"/>
                </a:xfrm>
                <a:prstGeom prst="rect">
                  <a:avLst/>
                </a:prstGeom>
                <a:blipFill>
                  <a:blip r:embed="rId4"/>
                  <a:stretch>
                    <a:fillRect l="-18868" r="-7547" b="-15686"/>
                  </a:stretch>
                </a:blipFill>
              </p:spPr>
              <p:txBody>
                <a:bodyPr/>
                <a:lstStyle/>
                <a:p>
                  <a:r>
                    <a:rPr lang="zh-CN" altLang="en-US">
                      <a:noFill/>
                    </a:rPr>
                    <a:t> </a:t>
                  </a:r>
                </a:p>
              </p:txBody>
            </p:sp>
          </mc:Fallback>
        </mc:AlternateContent>
      </p:grpSp>
      <p:grpSp>
        <p:nvGrpSpPr>
          <p:cNvPr id="11" name="组合 10">
            <a:extLst>
              <a:ext uri="{FF2B5EF4-FFF2-40B4-BE49-F238E27FC236}">
                <a16:creationId xmlns:a16="http://schemas.microsoft.com/office/drawing/2014/main" id="{EB1CE25F-B8E1-45F7-8B26-5B7D80693641}"/>
              </a:ext>
            </a:extLst>
          </p:cNvPr>
          <p:cNvGrpSpPr/>
          <p:nvPr/>
        </p:nvGrpSpPr>
        <p:grpSpPr>
          <a:xfrm>
            <a:off x="1249633" y="705409"/>
            <a:ext cx="288541" cy="508949"/>
            <a:chOff x="2621451" y="940013"/>
            <a:chExt cx="288541" cy="508949"/>
          </a:xfrm>
        </p:grpSpPr>
        <p:sp>
          <p:nvSpPr>
            <p:cNvPr id="12" name="椭圆 11">
              <a:extLst>
                <a:ext uri="{FF2B5EF4-FFF2-40B4-BE49-F238E27FC236}">
                  <a16:creationId xmlns:a16="http://schemas.microsoft.com/office/drawing/2014/main" id="{F8ED3CDC-55F8-4230-B8C3-EE4E600D88D3}"/>
                </a:ext>
              </a:extLst>
            </p:cNvPr>
            <p:cNvSpPr/>
            <p:nvPr/>
          </p:nvSpPr>
          <p:spPr>
            <a:xfrm>
              <a:off x="2679067" y="1232938"/>
              <a:ext cx="216046" cy="216024"/>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810E0EA-2B90-419B-8D9D-1AB0840428CD}"/>
                    </a:ext>
                  </a:extLst>
                </p:cNvPr>
                <p:cNvSpPr txBox="1"/>
                <p:nvPr/>
              </p:nvSpPr>
              <p:spPr>
                <a:xfrm>
                  <a:off x="2621451" y="940013"/>
                  <a:ext cx="2885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smtClean="0">
                                <a:latin typeface="Cambria Math" panose="02040503050406030204" pitchFamily="18" charset="0"/>
                              </a:rPr>
                              <m:t>𝑧</m:t>
                            </m:r>
                          </m:e>
                          <m:sub>
                            <m:r>
                              <a:rPr lang="en-US" altLang="zh-CN" sz="2000" b="0" i="1" smtClean="0">
                                <a:latin typeface="Cambria Math" panose="02040503050406030204" pitchFamily="18" charset="0"/>
                              </a:rPr>
                              <m:t>1</m:t>
                            </m:r>
                          </m:sub>
                        </m:sSub>
                      </m:oMath>
                    </m:oMathPara>
                  </a14:m>
                  <a:endParaRPr lang="zh-CN" altLang="en-US" sz="2000" i="1" dirty="0"/>
                </a:p>
              </p:txBody>
            </p:sp>
          </mc:Choice>
          <mc:Fallback xmlns="">
            <p:sp>
              <p:nvSpPr>
                <p:cNvPr id="13" name="文本框 12">
                  <a:extLst>
                    <a:ext uri="{FF2B5EF4-FFF2-40B4-BE49-F238E27FC236}">
                      <a16:creationId xmlns:a16="http://schemas.microsoft.com/office/drawing/2014/main" id="{4810E0EA-2B90-419B-8D9D-1AB0840428CD}"/>
                    </a:ext>
                  </a:extLst>
                </p:cNvPr>
                <p:cNvSpPr txBox="1">
                  <a:spLocks noRot="1" noChangeAspect="1" noMove="1" noResize="1" noEditPoints="1" noAdjustHandles="1" noChangeArrowheads="1" noChangeShapeType="1" noTextEdit="1"/>
                </p:cNvSpPr>
                <p:nvPr/>
              </p:nvSpPr>
              <p:spPr>
                <a:xfrm>
                  <a:off x="2621451" y="940013"/>
                  <a:ext cx="288541" cy="307777"/>
                </a:xfrm>
                <a:prstGeom prst="rect">
                  <a:avLst/>
                </a:prstGeom>
                <a:blipFill>
                  <a:blip r:embed="rId5"/>
                  <a:stretch>
                    <a:fillRect l="-12766" r="-8511" b="-16000"/>
                  </a:stretch>
                </a:blipFill>
              </p:spPr>
              <p:txBody>
                <a:bodyPr/>
                <a:lstStyle/>
                <a:p>
                  <a:r>
                    <a:rPr lang="zh-CN" altLang="en-US">
                      <a:noFill/>
                    </a:rPr>
                    <a:t> </a:t>
                  </a:r>
                </a:p>
              </p:txBody>
            </p:sp>
          </mc:Fallback>
        </mc:AlternateContent>
      </p:grpSp>
      <p:cxnSp>
        <p:nvCxnSpPr>
          <p:cNvPr id="14" name="直接箭头连接符 13">
            <a:extLst>
              <a:ext uri="{FF2B5EF4-FFF2-40B4-BE49-F238E27FC236}">
                <a16:creationId xmlns:a16="http://schemas.microsoft.com/office/drawing/2014/main" id="{3FF9C87A-536E-44F8-8E01-FBC39A79D110}"/>
              </a:ext>
            </a:extLst>
          </p:cNvPr>
          <p:cNvCxnSpPr>
            <a:cxnSpLocks/>
            <a:stCxn id="16" idx="5"/>
            <a:endCxn id="23" idx="1"/>
          </p:cNvCxnSpPr>
          <p:nvPr/>
        </p:nvCxnSpPr>
        <p:spPr>
          <a:xfrm flipV="1">
            <a:off x="1685471" y="1733591"/>
            <a:ext cx="527556" cy="142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67CFDB49-71CA-49C3-8223-263849B1CC42}"/>
              </a:ext>
            </a:extLst>
          </p:cNvPr>
          <p:cNvGrpSpPr/>
          <p:nvPr/>
        </p:nvGrpSpPr>
        <p:grpSpPr>
          <a:xfrm>
            <a:off x="1501064" y="1186322"/>
            <a:ext cx="329142" cy="593158"/>
            <a:chOff x="2289624" y="571276"/>
            <a:chExt cx="329142" cy="593158"/>
          </a:xfrm>
        </p:grpSpPr>
        <p:sp>
          <p:nvSpPr>
            <p:cNvPr id="16" name="椭圆 15">
              <a:extLst>
                <a:ext uri="{FF2B5EF4-FFF2-40B4-BE49-F238E27FC236}">
                  <a16:creationId xmlns:a16="http://schemas.microsoft.com/office/drawing/2014/main" id="{8733E18C-0F10-4DF4-8AE9-11304753DB1E}"/>
                </a:ext>
              </a:extLst>
            </p:cNvPr>
            <p:cNvSpPr/>
            <p:nvPr/>
          </p:nvSpPr>
          <p:spPr>
            <a:xfrm>
              <a:off x="2289624" y="948410"/>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3879C959-7DE7-41D4-B0F9-228E57DEB8C6}"/>
                    </a:ext>
                  </a:extLst>
                </p:cNvPr>
                <p:cNvSpPr txBox="1"/>
                <p:nvPr/>
              </p:nvSpPr>
              <p:spPr>
                <a:xfrm>
                  <a:off x="2304706" y="571276"/>
                  <a:ext cx="31406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i="1" smtClean="0">
                                <a:latin typeface="Cambria Math" panose="02040503050406030204" pitchFamily="18" charset="0"/>
                              </a:rPr>
                              <m:t>1</m:t>
                            </m:r>
                          </m:sub>
                        </m:sSub>
                      </m:oMath>
                    </m:oMathPara>
                  </a14:m>
                  <a:endParaRPr lang="zh-CN" altLang="en-US" sz="2000" i="1" dirty="0"/>
                </a:p>
              </p:txBody>
            </p:sp>
          </mc:Choice>
          <mc:Fallback xmlns="">
            <p:sp>
              <p:nvSpPr>
                <p:cNvPr id="17" name="文本框 16">
                  <a:extLst>
                    <a:ext uri="{FF2B5EF4-FFF2-40B4-BE49-F238E27FC236}">
                      <a16:creationId xmlns:a16="http://schemas.microsoft.com/office/drawing/2014/main" id="{3879C959-7DE7-41D4-B0F9-228E57DEB8C6}"/>
                    </a:ext>
                  </a:extLst>
                </p:cNvPr>
                <p:cNvSpPr txBox="1">
                  <a:spLocks noRot="1" noChangeAspect="1" noMove="1" noResize="1" noEditPoints="1" noAdjustHandles="1" noChangeArrowheads="1" noChangeShapeType="1" noTextEdit="1"/>
                </p:cNvSpPr>
                <p:nvPr/>
              </p:nvSpPr>
              <p:spPr>
                <a:xfrm>
                  <a:off x="2304706" y="571276"/>
                  <a:ext cx="314060" cy="307777"/>
                </a:xfrm>
                <a:prstGeom prst="rect">
                  <a:avLst/>
                </a:prstGeom>
                <a:blipFill>
                  <a:blip r:embed="rId6"/>
                  <a:stretch>
                    <a:fillRect l="-19608" r="-7843" b="-16000"/>
                  </a:stretch>
                </a:blipFill>
              </p:spPr>
              <p:txBody>
                <a:bodyPr/>
                <a:lstStyle/>
                <a:p>
                  <a:r>
                    <a:rPr lang="zh-CN" altLang="en-US">
                      <a:noFill/>
                    </a:rPr>
                    <a:t> </a:t>
                  </a:r>
                </a:p>
              </p:txBody>
            </p:sp>
          </mc:Fallback>
        </mc:AlternateContent>
      </p:grpSp>
      <p:grpSp>
        <p:nvGrpSpPr>
          <p:cNvPr id="18" name="组合 17">
            <a:extLst>
              <a:ext uri="{FF2B5EF4-FFF2-40B4-BE49-F238E27FC236}">
                <a16:creationId xmlns:a16="http://schemas.microsoft.com/office/drawing/2014/main" id="{A8B0DEA6-3F1A-4267-B7A5-A25598D7B2E1}"/>
              </a:ext>
            </a:extLst>
          </p:cNvPr>
          <p:cNvGrpSpPr/>
          <p:nvPr/>
        </p:nvGrpSpPr>
        <p:grpSpPr>
          <a:xfrm>
            <a:off x="1801558" y="1090321"/>
            <a:ext cx="294503" cy="509048"/>
            <a:chOff x="2626682" y="939914"/>
            <a:chExt cx="294503" cy="509048"/>
          </a:xfrm>
        </p:grpSpPr>
        <p:sp>
          <p:nvSpPr>
            <p:cNvPr id="19" name="椭圆 18">
              <a:extLst>
                <a:ext uri="{FF2B5EF4-FFF2-40B4-BE49-F238E27FC236}">
                  <a16:creationId xmlns:a16="http://schemas.microsoft.com/office/drawing/2014/main" id="{71134C31-B063-49B2-A54D-4D15729064B5}"/>
                </a:ext>
              </a:extLst>
            </p:cNvPr>
            <p:cNvSpPr/>
            <p:nvPr/>
          </p:nvSpPr>
          <p:spPr>
            <a:xfrm>
              <a:off x="2679067" y="1232938"/>
              <a:ext cx="216046" cy="216024"/>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CE13890-5C4D-47E8-9B3B-C98B5D49296B}"/>
                    </a:ext>
                  </a:extLst>
                </p:cNvPr>
                <p:cNvSpPr txBox="1"/>
                <p:nvPr/>
              </p:nvSpPr>
              <p:spPr>
                <a:xfrm>
                  <a:off x="2626682" y="939914"/>
                  <a:ext cx="29450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𝑧</m:t>
                            </m:r>
                          </m:e>
                          <m:sub>
                            <m:r>
                              <a:rPr lang="en-US" altLang="zh-CN" sz="2000" i="1" smtClean="0">
                                <a:latin typeface="Cambria Math" panose="02040503050406030204" pitchFamily="18" charset="0"/>
                              </a:rPr>
                              <m:t>2</m:t>
                            </m:r>
                          </m:sub>
                        </m:sSub>
                      </m:oMath>
                    </m:oMathPara>
                  </a14:m>
                  <a:endParaRPr lang="zh-CN" altLang="en-US" sz="2000" i="1" dirty="0"/>
                </a:p>
              </p:txBody>
            </p:sp>
          </mc:Choice>
          <mc:Fallback xmlns="">
            <p:sp>
              <p:nvSpPr>
                <p:cNvPr id="20" name="文本框 19">
                  <a:extLst>
                    <a:ext uri="{FF2B5EF4-FFF2-40B4-BE49-F238E27FC236}">
                      <a16:creationId xmlns:a16="http://schemas.microsoft.com/office/drawing/2014/main" id="{0CE13890-5C4D-47E8-9B3B-C98B5D49296B}"/>
                    </a:ext>
                  </a:extLst>
                </p:cNvPr>
                <p:cNvSpPr txBox="1">
                  <a:spLocks noRot="1" noChangeAspect="1" noMove="1" noResize="1" noEditPoints="1" noAdjustHandles="1" noChangeArrowheads="1" noChangeShapeType="1" noTextEdit="1"/>
                </p:cNvSpPr>
                <p:nvPr/>
              </p:nvSpPr>
              <p:spPr>
                <a:xfrm>
                  <a:off x="2626682" y="939914"/>
                  <a:ext cx="294503" cy="307777"/>
                </a:xfrm>
                <a:prstGeom prst="rect">
                  <a:avLst/>
                </a:prstGeom>
                <a:blipFill>
                  <a:blip r:embed="rId7"/>
                  <a:stretch>
                    <a:fillRect l="-12500" r="-8333" b="-16000"/>
                  </a:stretch>
                </a:blipFill>
              </p:spPr>
              <p:txBody>
                <a:bodyPr/>
                <a:lstStyle/>
                <a:p>
                  <a:r>
                    <a:rPr lang="zh-CN" altLang="en-US">
                      <a:noFill/>
                    </a:rPr>
                    <a:t> </a:t>
                  </a:r>
                </a:p>
              </p:txBody>
            </p:sp>
          </mc:Fallback>
        </mc:AlternateContent>
      </p:grpSp>
      <p:cxnSp>
        <p:nvCxnSpPr>
          <p:cNvPr id="21" name="直接箭头连接符 20">
            <a:extLst>
              <a:ext uri="{FF2B5EF4-FFF2-40B4-BE49-F238E27FC236}">
                <a16:creationId xmlns:a16="http://schemas.microsoft.com/office/drawing/2014/main" id="{A6F379C4-91FC-4DA5-BADD-7FE1A58FD705}"/>
              </a:ext>
            </a:extLst>
          </p:cNvPr>
          <p:cNvCxnSpPr>
            <a:cxnSpLocks/>
            <a:stCxn id="23" idx="5"/>
            <a:endCxn id="31" idx="2"/>
          </p:cNvCxnSpPr>
          <p:nvPr/>
        </p:nvCxnSpPr>
        <p:spPr>
          <a:xfrm>
            <a:off x="2365795" y="1886343"/>
            <a:ext cx="392737" cy="2781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D8D862AA-E6E3-4CE9-8307-EB737F870F88}"/>
              </a:ext>
            </a:extLst>
          </p:cNvPr>
          <p:cNvGrpSpPr/>
          <p:nvPr/>
        </p:nvGrpSpPr>
        <p:grpSpPr>
          <a:xfrm>
            <a:off x="2181388" y="1327775"/>
            <a:ext cx="341180" cy="590204"/>
            <a:chOff x="2289624" y="574230"/>
            <a:chExt cx="341180" cy="590204"/>
          </a:xfrm>
        </p:grpSpPr>
        <p:sp>
          <p:nvSpPr>
            <p:cNvPr id="23" name="椭圆 22">
              <a:extLst>
                <a:ext uri="{FF2B5EF4-FFF2-40B4-BE49-F238E27FC236}">
                  <a16:creationId xmlns:a16="http://schemas.microsoft.com/office/drawing/2014/main" id="{F49FEC80-CD1D-415F-ADCE-DE52ADB5517F}"/>
                </a:ext>
              </a:extLst>
            </p:cNvPr>
            <p:cNvSpPr/>
            <p:nvPr/>
          </p:nvSpPr>
          <p:spPr>
            <a:xfrm>
              <a:off x="2289624" y="948410"/>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highlight>
                  <a:srgbClr val="008000"/>
                </a:highlight>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CCCAE91F-B1EF-4646-890B-8EA0107AAE5F}"/>
                    </a:ext>
                  </a:extLst>
                </p:cNvPr>
                <p:cNvSpPr txBox="1"/>
                <p:nvPr/>
              </p:nvSpPr>
              <p:spPr>
                <a:xfrm>
                  <a:off x="2310781" y="574230"/>
                  <a:ext cx="32002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2</m:t>
                            </m:r>
                          </m:sub>
                        </m:sSub>
                      </m:oMath>
                    </m:oMathPara>
                  </a14:m>
                  <a:endParaRPr lang="zh-CN" altLang="en-US" sz="2000" i="1" dirty="0"/>
                </a:p>
              </p:txBody>
            </p:sp>
          </mc:Choice>
          <mc:Fallback xmlns="">
            <p:sp>
              <p:nvSpPr>
                <p:cNvPr id="24" name="文本框 23">
                  <a:extLst>
                    <a:ext uri="{FF2B5EF4-FFF2-40B4-BE49-F238E27FC236}">
                      <a16:creationId xmlns:a16="http://schemas.microsoft.com/office/drawing/2014/main" id="{CCCAE91F-B1EF-4646-890B-8EA0107AAE5F}"/>
                    </a:ext>
                  </a:extLst>
                </p:cNvPr>
                <p:cNvSpPr txBox="1">
                  <a:spLocks noRot="1" noChangeAspect="1" noMove="1" noResize="1" noEditPoints="1" noAdjustHandles="1" noChangeArrowheads="1" noChangeShapeType="1" noTextEdit="1"/>
                </p:cNvSpPr>
                <p:nvPr/>
              </p:nvSpPr>
              <p:spPr>
                <a:xfrm>
                  <a:off x="2310781" y="574230"/>
                  <a:ext cx="320023" cy="307777"/>
                </a:xfrm>
                <a:prstGeom prst="rect">
                  <a:avLst/>
                </a:prstGeom>
                <a:blipFill>
                  <a:blip r:embed="rId8"/>
                  <a:stretch>
                    <a:fillRect l="-18868" r="-7547" b="-16000"/>
                  </a:stretch>
                </a:blipFill>
              </p:spPr>
              <p:txBody>
                <a:bodyPr/>
                <a:lstStyle/>
                <a:p>
                  <a:r>
                    <a:rPr lang="zh-CN" altLang="en-US">
                      <a:noFill/>
                    </a:rPr>
                    <a:t> </a:t>
                  </a:r>
                </a:p>
              </p:txBody>
            </p:sp>
          </mc:Fallback>
        </mc:AlternateContent>
      </p:grpSp>
      <p:grpSp>
        <p:nvGrpSpPr>
          <p:cNvPr id="25" name="组合 24">
            <a:extLst>
              <a:ext uri="{FF2B5EF4-FFF2-40B4-BE49-F238E27FC236}">
                <a16:creationId xmlns:a16="http://schemas.microsoft.com/office/drawing/2014/main" id="{259F2667-C7EB-47B2-BF9F-2A146F1430C0}"/>
              </a:ext>
            </a:extLst>
          </p:cNvPr>
          <p:cNvGrpSpPr/>
          <p:nvPr/>
        </p:nvGrpSpPr>
        <p:grpSpPr>
          <a:xfrm>
            <a:off x="2505408" y="1349110"/>
            <a:ext cx="294503" cy="494037"/>
            <a:chOff x="2601457" y="954925"/>
            <a:chExt cx="294503" cy="494037"/>
          </a:xfrm>
        </p:grpSpPr>
        <p:sp>
          <p:nvSpPr>
            <p:cNvPr id="26" name="椭圆 25">
              <a:extLst>
                <a:ext uri="{FF2B5EF4-FFF2-40B4-BE49-F238E27FC236}">
                  <a16:creationId xmlns:a16="http://schemas.microsoft.com/office/drawing/2014/main" id="{00528134-93F5-40C8-8334-8C01511785FA}"/>
                </a:ext>
              </a:extLst>
            </p:cNvPr>
            <p:cNvSpPr/>
            <p:nvPr/>
          </p:nvSpPr>
          <p:spPr>
            <a:xfrm>
              <a:off x="2679067" y="1232938"/>
              <a:ext cx="216046" cy="216024"/>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E1614E8-E197-4829-90E4-DBF70E5357CF}"/>
                    </a:ext>
                  </a:extLst>
                </p:cNvPr>
                <p:cNvSpPr txBox="1"/>
                <p:nvPr/>
              </p:nvSpPr>
              <p:spPr>
                <a:xfrm>
                  <a:off x="2601457" y="954925"/>
                  <a:ext cx="29450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𝑧</m:t>
                            </m:r>
                          </m:e>
                          <m:sub>
                            <m:r>
                              <a:rPr lang="en-US" altLang="zh-CN" sz="2000" i="1" smtClean="0">
                                <a:latin typeface="Cambria Math" panose="02040503050406030204" pitchFamily="18" charset="0"/>
                              </a:rPr>
                              <m:t>3</m:t>
                            </m:r>
                          </m:sub>
                        </m:sSub>
                      </m:oMath>
                    </m:oMathPara>
                  </a14:m>
                  <a:endParaRPr lang="zh-CN" altLang="en-US" sz="2000" i="1" dirty="0"/>
                </a:p>
              </p:txBody>
            </p:sp>
          </mc:Choice>
          <mc:Fallback xmlns="">
            <p:sp>
              <p:nvSpPr>
                <p:cNvPr id="27" name="文本框 26">
                  <a:extLst>
                    <a:ext uri="{FF2B5EF4-FFF2-40B4-BE49-F238E27FC236}">
                      <a16:creationId xmlns:a16="http://schemas.microsoft.com/office/drawing/2014/main" id="{2E1614E8-E197-4829-90E4-DBF70E5357CF}"/>
                    </a:ext>
                  </a:extLst>
                </p:cNvPr>
                <p:cNvSpPr txBox="1">
                  <a:spLocks noRot="1" noChangeAspect="1" noMove="1" noResize="1" noEditPoints="1" noAdjustHandles="1" noChangeArrowheads="1" noChangeShapeType="1" noTextEdit="1"/>
                </p:cNvSpPr>
                <p:nvPr/>
              </p:nvSpPr>
              <p:spPr>
                <a:xfrm>
                  <a:off x="2601457" y="954925"/>
                  <a:ext cx="294503" cy="307777"/>
                </a:xfrm>
                <a:prstGeom prst="rect">
                  <a:avLst/>
                </a:prstGeom>
                <a:blipFill>
                  <a:blip r:embed="rId9"/>
                  <a:stretch>
                    <a:fillRect l="-12500" r="-8333" b="-15686"/>
                  </a:stretch>
                </a:blipFill>
              </p:spPr>
              <p:txBody>
                <a:bodyPr/>
                <a:lstStyle/>
                <a:p>
                  <a:r>
                    <a:rPr lang="zh-CN" altLang="en-US">
                      <a:noFill/>
                    </a:rPr>
                    <a:t> </a:t>
                  </a:r>
                </a:p>
              </p:txBody>
            </p:sp>
          </mc:Fallback>
        </mc:AlternateContent>
      </p:grpSp>
      <p:cxnSp>
        <p:nvCxnSpPr>
          <p:cNvPr id="28" name="直接箭头连接符 27">
            <a:extLst>
              <a:ext uri="{FF2B5EF4-FFF2-40B4-BE49-F238E27FC236}">
                <a16:creationId xmlns:a16="http://schemas.microsoft.com/office/drawing/2014/main" id="{A9FD2206-BB02-458D-94E2-7D2A8A17CEBB}"/>
              </a:ext>
            </a:extLst>
          </p:cNvPr>
          <p:cNvCxnSpPr>
            <a:cxnSpLocks/>
            <a:stCxn id="12" idx="4"/>
            <a:endCxn id="16" idx="1"/>
          </p:cNvCxnSpPr>
          <p:nvPr/>
        </p:nvCxnSpPr>
        <p:spPr>
          <a:xfrm>
            <a:off x="1415272" y="1214358"/>
            <a:ext cx="117431" cy="380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492945EA-1C53-4EC6-99ED-28A31414AA81}"/>
              </a:ext>
            </a:extLst>
          </p:cNvPr>
          <p:cNvCxnSpPr>
            <a:cxnSpLocks/>
            <a:stCxn id="19" idx="4"/>
            <a:endCxn id="23" idx="1"/>
          </p:cNvCxnSpPr>
          <p:nvPr/>
        </p:nvCxnSpPr>
        <p:spPr>
          <a:xfrm>
            <a:off x="1961966" y="1599369"/>
            <a:ext cx="251061" cy="134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FF95C0A8-1788-478A-9ED5-D1DCB3865FF5}"/>
              </a:ext>
            </a:extLst>
          </p:cNvPr>
          <p:cNvGrpSpPr/>
          <p:nvPr/>
        </p:nvGrpSpPr>
        <p:grpSpPr>
          <a:xfrm>
            <a:off x="2758532" y="1700517"/>
            <a:ext cx="431823" cy="571986"/>
            <a:chOff x="2289624" y="592448"/>
            <a:chExt cx="431823" cy="571986"/>
          </a:xfrm>
        </p:grpSpPr>
        <p:sp>
          <p:nvSpPr>
            <p:cNvPr id="31" name="椭圆 30">
              <a:extLst>
                <a:ext uri="{FF2B5EF4-FFF2-40B4-BE49-F238E27FC236}">
                  <a16:creationId xmlns:a16="http://schemas.microsoft.com/office/drawing/2014/main" id="{22F06735-51A1-4C4B-AFE9-AE4316AEE6E6}"/>
                </a:ext>
              </a:extLst>
            </p:cNvPr>
            <p:cNvSpPr/>
            <p:nvPr/>
          </p:nvSpPr>
          <p:spPr>
            <a:xfrm>
              <a:off x="2289624" y="948410"/>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highlight>
                  <a:srgbClr val="008000"/>
                </a:highlight>
              </a:endParaRPr>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F7FB5154-BB23-4694-B9EF-32C879392713}"/>
                    </a:ext>
                  </a:extLst>
                </p:cNvPr>
                <p:cNvSpPr txBox="1"/>
                <p:nvPr/>
              </p:nvSpPr>
              <p:spPr>
                <a:xfrm>
                  <a:off x="2401424" y="592448"/>
                  <a:ext cx="32002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i="1" smtClean="0">
                                <a:latin typeface="Cambria Math" panose="02040503050406030204" pitchFamily="18" charset="0"/>
                              </a:rPr>
                              <m:t>3</m:t>
                            </m:r>
                          </m:sub>
                        </m:sSub>
                      </m:oMath>
                    </m:oMathPara>
                  </a14:m>
                  <a:endParaRPr lang="zh-CN" altLang="en-US" sz="2000" i="1" dirty="0"/>
                </a:p>
              </p:txBody>
            </p:sp>
          </mc:Choice>
          <mc:Fallback xmlns="">
            <p:sp>
              <p:nvSpPr>
                <p:cNvPr id="32" name="文本框 31">
                  <a:extLst>
                    <a:ext uri="{FF2B5EF4-FFF2-40B4-BE49-F238E27FC236}">
                      <a16:creationId xmlns:a16="http://schemas.microsoft.com/office/drawing/2014/main" id="{F7FB5154-BB23-4694-B9EF-32C879392713}"/>
                    </a:ext>
                  </a:extLst>
                </p:cNvPr>
                <p:cNvSpPr txBox="1">
                  <a:spLocks noRot="1" noChangeAspect="1" noMove="1" noResize="1" noEditPoints="1" noAdjustHandles="1" noChangeArrowheads="1" noChangeShapeType="1" noTextEdit="1"/>
                </p:cNvSpPr>
                <p:nvPr/>
              </p:nvSpPr>
              <p:spPr>
                <a:xfrm>
                  <a:off x="2401424" y="592448"/>
                  <a:ext cx="320023" cy="307777"/>
                </a:xfrm>
                <a:prstGeom prst="rect">
                  <a:avLst/>
                </a:prstGeom>
                <a:blipFill>
                  <a:blip r:embed="rId10"/>
                  <a:stretch>
                    <a:fillRect l="-19231" r="-7692" b="-16000"/>
                  </a:stretch>
                </a:blipFill>
              </p:spPr>
              <p:txBody>
                <a:bodyPr/>
                <a:lstStyle/>
                <a:p>
                  <a:r>
                    <a:rPr lang="zh-CN" altLang="en-US">
                      <a:noFill/>
                    </a:rPr>
                    <a:t> </a:t>
                  </a:r>
                </a:p>
              </p:txBody>
            </p:sp>
          </mc:Fallback>
        </mc:AlternateContent>
      </p:grpSp>
      <p:cxnSp>
        <p:nvCxnSpPr>
          <p:cNvPr id="33" name="直接箭头连接符 32">
            <a:extLst>
              <a:ext uri="{FF2B5EF4-FFF2-40B4-BE49-F238E27FC236}">
                <a16:creationId xmlns:a16="http://schemas.microsoft.com/office/drawing/2014/main" id="{EC0272CA-F518-4FB3-AB64-EB48087326AD}"/>
              </a:ext>
            </a:extLst>
          </p:cNvPr>
          <p:cNvCxnSpPr>
            <a:cxnSpLocks/>
            <a:stCxn id="26" idx="4"/>
            <a:endCxn id="31" idx="2"/>
          </p:cNvCxnSpPr>
          <p:nvPr/>
        </p:nvCxnSpPr>
        <p:spPr>
          <a:xfrm>
            <a:off x="2691041" y="1843147"/>
            <a:ext cx="67491" cy="3213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8ECF45A7-6618-4D79-AC56-699B5EA22D25}"/>
              </a:ext>
            </a:extLst>
          </p:cNvPr>
          <p:cNvSpPr/>
          <p:nvPr/>
        </p:nvSpPr>
        <p:spPr>
          <a:xfrm>
            <a:off x="2700403" y="2471645"/>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highlight>
                <a:srgbClr val="008000"/>
              </a:highlight>
            </a:endParaRPr>
          </a:p>
        </p:txBody>
      </p:sp>
      <p:sp>
        <p:nvSpPr>
          <p:cNvPr id="35" name="椭圆 34">
            <a:extLst>
              <a:ext uri="{FF2B5EF4-FFF2-40B4-BE49-F238E27FC236}">
                <a16:creationId xmlns:a16="http://schemas.microsoft.com/office/drawing/2014/main" id="{220F9F1D-084D-453C-8D6A-873740C9F524}"/>
              </a:ext>
            </a:extLst>
          </p:cNvPr>
          <p:cNvSpPr/>
          <p:nvPr/>
        </p:nvSpPr>
        <p:spPr>
          <a:xfrm>
            <a:off x="3118059" y="2384791"/>
            <a:ext cx="216046" cy="216024"/>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p>
        </p:txBody>
      </p:sp>
      <p:grpSp>
        <p:nvGrpSpPr>
          <p:cNvPr id="36" name="组合 35">
            <a:extLst>
              <a:ext uri="{FF2B5EF4-FFF2-40B4-BE49-F238E27FC236}">
                <a16:creationId xmlns:a16="http://schemas.microsoft.com/office/drawing/2014/main" id="{DC86B3F1-18F4-4C5A-91DC-604C61D3FE86}"/>
              </a:ext>
            </a:extLst>
          </p:cNvPr>
          <p:cNvGrpSpPr/>
          <p:nvPr/>
        </p:nvGrpSpPr>
        <p:grpSpPr>
          <a:xfrm>
            <a:off x="1735016" y="3200078"/>
            <a:ext cx="627027" cy="345344"/>
            <a:chOff x="3632312" y="2841842"/>
            <a:chExt cx="392227" cy="216024"/>
          </a:xfrm>
        </p:grpSpPr>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4FFF8302-A609-4FF5-9A7C-8BD523799E09}"/>
                    </a:ext>
                  </a:extLst>
                </p:cNvPr>
                <p:cNvSpPr txBox="1"/>
                <p:nvPr/>
              </p:nvSpPr>
              <p:spPr>
                <a:xfrm>
                  <a:off x="3831373" y="2858565"/>
                  <a:ext cx="193166" cy="1925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𝒁</m:t>
                            </m:r>
                          </m:e>
                          <m:sub>
                            <m:r>
                              <a:rPr lang="en-US" altLang="zh-CN" sz="2000" b="1" i="1" smtClean="0">
                                <a:latin typeface="Cambria Math" panose="02040503050406030204" pitchFamily="18" charset="0"/>
                              </a:rPr>
                              <m:t>𝒕</m:t>
                            </m:r>
                          </m:sub>
                        </m:sSub>
                      </m:oMath>
                    </m:oMathPara>
                  </a14:m>
                  <a:endParaRPr lang="zh-CN" altLang="en-US" sz="2000" b="1" i="1" dirty="0"/>
                </a:p>
              </p:txBody>
            </p:sp>
          </mc:Choice>
          <mc:Fallback xmlns="">
            <p:sp>
              <p:nvSpPr>
                <p:cNvPr id="37" name="文本框 36">
                  <a:extLst>
                    <a:ext uri="{FF2B5EF4-FFF2-40B4-BE49-F238E27FC236}">
                      <a16:creationId xmlns:a16="http://schemas.microsoft.com/office/drawing/2014/main" id="{4FFF8302-A609-4FF5-9A7C-8BD523799E09}"/>
                    </a:ext>
                  </a:extLst>
                </p:cNvPr>
                <p:cNvSpPr txBox="1">
                  <a:spLocks noRot="1" noChangeAspect="1" noMove="1" noResize="1" noEditPoints="1" noAdjustHandles="1" noChangeArrowheads="1" noChangeShapeType="1" noTextEdit="1"/>
                </p:cNvSpPr>
                <p:nvPr/>
              </p:nvSpPr>
              <p:spPr>
                <a:xfrm>
                  <a:off x="3831373" y="2858565"/>
                  <a:ext cx="193166" cy="192525"/>
                </a:xfrm>
                <a:prstGeom prst="rect">
                  <a:avLst/>
                </a:prstGeom>
                <a:blipFill>
                  <a:blip r:embed="rId11"/>
                  <a:stretch>
                    <a:fillRect l="-20000" r="-10000" b="-13725"/>
                  </a:stretch>
                </a:blipFill>
              </p:spPr>
              <p:txBody>
                <a:bodyPr/>
                <a:lstStyle/>
                <a:p>
                  <a:r>
                    <a:rPr lang="zh-CN" altLang="en-US">
                      <a:noFill/>
                    </a:rPr>
                    <a:t> </a:t>
                  </a:r>
                </a:p>
              </p:txBody>
            </p:sp>
          </mc:Fallback>
        </mc:AlternateContent>
        <p:sp>
          <p:nvSpPr>
            <p:cNvPr id="38" name="椭圆 37">
              <a:extLst>
                <a:ext uri="{FF2B5EF4-FFF2-40B4-BE49-F238E27FC236}">
                  <a16:creationId xmlns:a16="http://schemas.microsoft.com/office/drawing/2014/main" id="{581EA5DA-C7AC-4697-ACE4-7F29415F035E}"/>
                </a:ext>
              </a:extLst>
            </p:cNvPr>
            <p:cNvSpPr/>
            <p:nvPr/>
          </p:nvSpPr>
          <p:spPr>
            <a:xfrm>
              <a:off x="3632312" y="2841842"/>
              <a:ext cx="216046" cy="216024"/>
            </a:xfrm>
            <a:prstGeom prst="ellipse">
              <a:avLst/>
            </a:prstGeom>
            <a:solidFill>
              <a:schemeClr val="accent6">
                <a:lumMod val="40000"/>
                <a:lumOff val="60000"/>
              </a:schemeClr>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p>
          </p:txBody>
        </p:sp>
      </p:grpSp>
      <p:grpSp>
        <p:nvGrpSpPr>
          <p:cNvPr id="39" name="组合 38">
            <a:extLst>
              <a:ext uri="{FF2B5EF4-FFF2-40B4-BE49-F238E27FC236}">
                <a16:creationId xmlns:a16="http://schemas.microsoft.com/office/drawing/2014/main" id="{A9E31401-D44A-4986-ABFA-966D6CCFE883}"/>
              </a:ext>
            </a:extLst>
          </p:cNvPr>
          <p:cNvGrpSpPr/>
          <p:nvPr/>
        </p:nvGrpSpPr>
        <p:grpSpPr>
          <a:xfrm>
            <a:off x="1745920" y="2354012"/>
            <a:ext cx="282119" cy="588813"/>
            <a:chOff x="3466541" y="2442390"/>
            <a:chExt cx="282119" cy="588813"/>
          </a:xfrm>
        </p:grpSpPr>
        <p:sp>
          <p:nvSpPr>
            <p:cNvPr id="40" name="椭圆 39">
              <a:extLst>
                <a:ext uri="{FF2B5EF4-FFF2-40B4-BE49-F238E27FC236}">
                  <a16:creationId xmlns:a16="http://schemas.microsoft.com/office/drawing/2014/main" id="{C3A4CB75-8298-4545-8676-11510F81FE8A}"/>
                </a:ext>
              </a:extLst>
            </p:cNvPr>
            <p:cNvSpPr/>
            <p:nvPr/>
          </p:nvSpPr>
          <p:spPr>
            <a:xfrm>
              <a:off x="3466541" y="2815179"/>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highlight>
                  <a:srgbClr val="008000"/>
                </a:highlight>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A340DFA1-EF85-496E-8C6A-E98A0E05023E}"/>
                    </a:ext>
                  </a:extLst>
                </p:cNvPr>
                <p:cNvSpPr txBox="1"/>
                <p:nvPr/>
              </p:nvSpPr>
              <p:spPr>
                <a:xfrm>
                  <a:off x="3543924" y="2442390"/>
                  <a:ext cx="20473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h</m:t>
                        </m:r>
                      </m:oMath>
                    </m:oMathPara>
                  </a14:m>
                  <a:endParaRPr lang="zh-CN" altLang="en-US" sz="2000" i="1" dirty="0"/>
                </a:p>
              </p:txBody>
            </p:sp>
          </mc:Choice>
          <mc:Fallback xmlns="">
            <p:sp>
              <p:nvSpPr>
                <p:cNvPr id="41" name="文本框 40">
                  <a:extLst>
                    <a:ext uri="{FF2B5EF4-FFF2-40B4-BE49-F238E27FC236}">
                      <a16:creationId xmlns:a16="http://schemas.microsoft.com/office/drawing/2014/main" id="{A340DFA1-EF85-496E-8C6A-E98A0E05023E}"/>
                    </a:ext>
                  </a:extLst>
                </p:cNvPr>
                <p:cNvSpPr txBox="1">
                  <a:spLocks noRot="1" noChangeAspect="1" noMove="1" noResize="1" noEditPoints="1" noAdjustHandles="1" noChangeArrowheads="1" noChangeShapeType="1" noTextEdit="1"/>
                </p:cNvSpPr>
                <p:nvPr/>
              </p:nvSpPr>
              <p:spPr>
                <a:xfrm>
                  <a:off x="3543924" y="2442390"/>
                  <a:ext cx="204736" cy="307777"/>
                </a:xfrm>
                <a:prstGeom prst="rect">
                  <a:avLst/>
                </a:prstGeom>
                <a:blipFill>
                  <a:blip r:embed="rId12"/>
                  <a:stretch>
                    <a:fillRect l="-29412" r="-26471" b="-5882"/>
                  </a:stretch>
                </a:blipFill>
              </p:spPr>
              <p:txBody>
                <a:bodyPr/>
                <a:lstStyle/>
                <a:p>
                  <a:r>
                    <a:rPr lang="zh-CN" altLang="en-US">
                      <a:noFill/>
                    </a:rPr>
                    <a:t> </a:t>
                  </a:r>
                </a:p>
              </p:txBody>
            </p:sp>
          </mc:Fallback>
        </mc:AlternateContent>
      </p:grpSp>
      <p:cxnSp>
        <p:nvCxnSpPr>
          <p:cNvPr id="42" name="直接箭头连接符 41">
            <a:extLst>
              <a:ext uri="{FF2B5EF4-FFF2-40B4-BE49-F238E27FC236}">
                <a16:creationId xmlns:a16="http://schemas.microsoft.com/office/drawing/2014/main" id="{3AA3DE72-6CBD-4EAF-8D34-56A95A24DA82}"/>
              </a:ext>
            </a:extLst>
          </p:cNvPr>
          <p:cNvCxnSpPr>
            <a:cxnSpLocks/>
            <a:stCxn id="31" idx="4"/>
            <a:endCxn id="34" idx="0"/>
          </p:cNvCxnSpPr>
          <p:nvPr/>
        </p:nvCxnSpPr>
        <p:spPr>
          <a:xfrm flipH="1">
            <a:off x="2808426" y="2272503"/>
            <a:ext cx="58129" cy="1991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9B68165-0CBA-42E0-AD88-932D5D64A751}"/>
              </a:ext>
            </a:extLst>
          </p:cNvPr>
          <p:cNvCxnSpPr>
            <a:cxnSpLocks/>
            <a:stCxn id="35" idx="2"/>
            <a:endCxn id="34" idx="6"/>
          </p:cNvCxnSpPr>
          <p:nvPr/>
        </p:nvCxnSpPr>
        <p:spPr>
          <a:xfrm flipH="1">
            <a:off x="2916449" y="2492803"/>
            <a:ext cx="201610" cy="868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FDD774A4-B4EE-42B6-A9F5-2619AE8A30B1}"/>
                  </a:ext>
                </a:extLst>
              </p:cNvPr>
              <p:cNvSpPr txBox="1"/>
              <p:nvPr/>
            </p:nvSpPr>
            <p:spPr>
              <a:xfrm>
                <a:off x="2548996" y="2801110"/>
                <a:ext cx="25006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oMath>
                  </m:oMathPara>
                </a14:m>
                <a:endParaRPr lang="zh-CN" altLang="en-US" sz="2000" i="1" dirty="0"/>
              </a:p>
            </p:txBody>
          </p:sp>
        </mc:Choice>
        <mc:Fallback xmlns="">
          <p:sp>
            <p:nvSpPr>
              <p:cNvPr id="44" name="文本框 43">
                <a:extLst>
                  <a:ext uri="{FF2B5EF4-FFF2-40B4-BE49-F238E27FC236}">
                    <a16:creationId xmlns:a16="http://schemas.microsoft.com/office/drawing/2014/main" id="{FDD774A4-B4EE-42B6-A9F5-2619AE8A30B1}"/>
                  </a:ext>
                </a:extLst>
              </p:cNvPr>
              <p:cNvSpPr txBox="1">
                <a:spLocks noRot="1" noChangeAspect="1" noMove="1" noResize="1" noEditPoints="1" noAdjustHandles="1" noChangeArrowheads="1" noChangeShapeType="1" noTextEdit="1"/>
              </p:cNvSpPr>
              <p:nvPr/>
            </p:nvSpPr>
            <p:spPr>
              <a:xfrm>
                <a:off x="2548996" y="2801110"/>
                <a:ext cx="250068" cy="307777"/>
              </a:xfrm>
              <a:prstGeom prst="rect">
                <a:avLst/>
              </a:prstGeom>
              <a:blipFill>
                <a:blip r:embed="rId13"/>
                <a:stretch>
                  <a:fillRect/>
                </a:stretch>
              </a:blipFill>
            </p:spPr>
            <p:txBody>
              <a:bodyPr/>
              <a:lstStyle/>
              <a:p>
                <a:r>
                  <a:rPr lang="zh-CN" altLang="en-US">
                    <a:noFill/>
                  </a:rPr>
                  <a:t> </a:t>
                </a:r>
              </a:p>
            </p:txBody>
          </p:sp>
        </mc:Fallback>
      </mc:AlternateContent>
      <p:sp>
        <p:nvSpPr>
          <p:cNvPr id="45" name="椭圆 44">
            <a:extLst>
              <a:ext uri="{FF2B5EF4-FFF2-40B4-BE49-F238E27FC236}">
                <a16:creationId xmlns:a16="http://schemas.microsoft.com/office/drawing/2014/main" id="{A6381777-007C-43F2-9207-818CED5DFA50}"/>
              </a:ext>
            </a:extLst>
          </p:cNvPr>
          <p:cNvSpPr/>
          <p:nvPr/>
        </p:nvSpPr>
        <p:spPr>
          <a:xfrm>
            <a:off x="693004" y="3350569"/>
            <a:ext cx="216046" cy="2160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highlight>
                <a:srgbClr val="008000"/>
              </a:highlight>
            </a:endParaRPr>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B214478B-A4D2-46A8-B693-4962780654A1}"/>
                  </a:ext>
                </a:extLst>
              </p:cNvPr>
              <p:cNvSpPr txBox="1"/>
              <p:nvPr/>
            </p:nvSpPr>
            <p:spPr>
              <a:xfrm>
                <a:off x="414810" y="3304220"/>
                <a:ext cx="29777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𝑡</m:t>
                          </m:r>
                        </m:sub>
                      </m:sSub>
                    </m:oMath>
                  </m:oMathPara>
                </a14:m>
                <a:endParaRPr lang="zh-CN" altLang="en-US" sz="2000" i="1" dirty="0"/>
              </a:p>
            </p:txBody>
          </p:sp>
        </mc:Choice>
        <mc:Fallback xmlns="">
          <p:sp>
            <p:nvSpPr>
              <p:cNvPr id="46" name="文本框 45">
                <a:extLst>
                  <a:ext uri="{FF2B5EF4-FFF2-40B4-BE49-F238E27FC236}">
                    <a16:creationId xmlns:a16="http://schemas.microsoft.com/office/drawing/2014/main" id="{B214478B-A4D2-46A8-B693-4962780654A1}"/>
                  </a:ext>
                </a:extLst>
              </p:cNvPr>
              <p:cNvSpPr txBox="1">
                <a:spLocks noRot="1" noChangeAspect="1" noMove="1" noResize="1" noEditPoints="1" noAdjustHandles="1" noChangeArrowheads="1" noChangeShapeType="1" noTextEdit="1"/>
              </p:cNvSpPr>
              <p:nvPr/>
            </p:nvSpPr>
            <p:spPr>
              <a:xfrm>
                <a:off x="414810" y="3304220"/>
                <a:ext cx="297774" cy="307777"/>
              </a:xfrm>
              <a:prstGeom prst="rect">
                <a:avLst/>
              </a:prstGeom>
              <a:blipFill>
                <a:blip r:embed="rId14"/>
                <a:stretch>
                  <a:fillRect l="-20408" r="-6122" b="-13725"/>
                </a:stretch>
              </a:blipFill>
            </p:spPr>
            <p:txBody>
              <a:bodyPr/>
              <a:lstStyle/>
              <a:p>
                <a:r>
                  <a:rPr lang="zh-CN" altLang="en-US">
                    <a:noFill/>
                  </a:rPr>
                  <a:t> </a:t>
                </a:r>
              </a:p>
            </p:txBody>
          </p:sp>
        </mc:Fallback>
      </mc:AlternateContent>
      <p:sp>
        <p:nvSpPr>
          <p:cNvPr id="48" name="任意多边形: 形状 47">
            <a:extLst>
              <a:ext uri="{FF2B5EF4-FFF2-40B4-BE49-F238E27FC236}">
                <a16:creationId xmlns:a16="http://schemas.microsoft.com/office/drawing/2014/main" id="{D17FB67F-0B1C-4F6C-87CB-CAE42AC6D909}"/>
              </a:ext>
            </a:extLst>
          </p:cNvPr>
          <p:cNvSpPr/>
          <p:nvPr/>
        </p:nvSpPr>
        <p:spPr>
          <a:xfrm>
            <a:off x="2544690" y="2719698"/>
            <a:ext cx="213842" cy="237277"/>
          </a:xfrm>
          <a:custGeom>
            <a:avLst/>
            <a:gdLst>
              <a:gd name="connsiteX0" fmla="*/ 580292 w 580292"/>
              <a:gd name="connsiteY0" fmla="*/ 0 h 386861"/>
              <a:gd name="connsiteX1" fmla="*/ 316523 w 580292"/>
              <a:gd name="connsiteY1" fmla="*/ 263769 h 386861"/>
              <a:gd name="connsiteX2" fmla="*/ 0 w 580292"/>
              <a:gd name="connsiteY2" fmla="*/ 386861 h 386861"/>
              <a:gd name="connsiteX3" fmla="*/ 0 w 580292"/>
              <a:gd name="connsiteY3" fmla="*/ 386861 h 386861"/>
            </a:gdLst>
            <a:ahLst/>
            <a:cxnLst>
              <a:cxn ang="0">
                <a:pos x="connsiteX0" y="connsiteY0"/>
              </a:cxn>
              <a:cxn ang="0">
                <a:pos x="connsiteX1" y="connsiteY1"/>
              </a:cxn>
              <a:cxn ang="0">
                <a:pos x="connsiteX2" y="connsiteY2"/>
              </a:cxn>
              <a:cxn ang="0">
                <a:pos x="connsiteX3" y="connsiteY3"/>
              </a:cxn>
            </a:cxnLst>
            <a:rect l="l" t="t" r="r" b="b"/>
            <a:pathLst>
              <a:path w="580292" h="386861">
                <a:moveTo>
                  <a:pt x="580292" y="0"/>
                </a:moveTo>
                <a:cubicBezTo>
                  <a:pt x="496765" y="99646"/>
                  <a:pt x="413238" y="199292"/>
                  <a:pt x="316523" y="263769"/>
                </a:cubicBezTo>
                <a:cubicBezTo>
                  <a:pt x="219808" y="328246"/>
                  <a:pt x="0" y="386861"/>
                  <a:pt x="0" y="386861"/>
                </a:cubicBezTo>
                <a:lnTo>
                  <a:pt x="0" y="386861"/>
                </a:ln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p>
        </p:txBody>
      </p:sp>
      <p:grpSp>
        <p:nvGrpSpPr>
          <p:cNvPr id="49" name="组合 48">
            <a:extLst>
              <a:ext uri="{FF2B5EF4-FFF2-40B4-BE49-F238E27FC236}">
                <a16:creationId xmlns:a16="http://schemas.microsoft.com/office/drawing/2014/main" id="{7A0298F8-1B09-4CBF-8B05-19FB3DB20AB6}"/>
              </a:ext>
            </a:extLst>
          </p:cNvPr>
          <p:cNvGrpSpPr/>
          <p:nvPr/>
        </p:nvGrpSpPr>
        <p:grpSpPr>
          <a:xfrm>
            <a:off x="2152972" y="3755546"/>
            <a:ext cx="299871" cy="493023"/>
            <a:chOff x="2679067" y="955939"/>
            <a:chExt cx="299871" cy="493023"/>
          </a:xfrm>
        </p:grpSpPr>
        <p:sp>
          <p:nvSpPr>
            <p:cNvPr id="50" name="椭圆 49">
              <a:extLst>
                <a:ext uri="{FF2B5EF4-FFF2-40B4-BE49-F238E27FC236}">
                  <a16:creationId xmlns:a16="http://schemas.microsoft.com/office/drawing/2014/main" id="{4A4FBC37-2BBC-46A5-AE0F-FB2CCDA09008}"/>
                </a:ext>
              </a:extLst>
            </p:cNvPr>
            <p:cNvSpPr/>
            <p:nvPr/>
          </p:nvSpPr>
          <p:spPr>
            <a:xfrm>
              <a:off x="2679067" y="1232938"/>
              <a:ext cx="216046"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38ABFCAB-F637-4228-BD38-DBA32D41C161}"/>
                    </a:ext>
                  </a:extLst>
                </p:cNvPr>
                <p:cNvSpPr txBox="1"/>
                <p:nvPr/>
              </p:nvSpPr>
              <p:spPr>
                <a:xfrm>
                  <a:off x="2690077" y="955939"/>
                  <a:ext cx="28886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oMath>
                    </m:oMathPara>
                  </a14:m>
                  <a:endParaRPr lang="zh-CN" altLang="en-US" sz="2000" i="1" dirty="0"/>
                </a:p>
              </p:txBody>
            </p:sp>
          </mc:Choice>
          <mc:Fallback xmlns="">
            <p:sp>
              <p:nvSpPr>
                <p:cNvPr id="51" name="文本框 50">
                  <a:extLst>
                    <a:ext uri="{FF2B5EF4-FFF2-40B4-BE49-F238E27FC236}">
                      <a16:creationId xmlns:a16="http://schemas.microsoft.com/office/drawing/2014/main" id="{38ABFCAB-F637-4228-BD38-DBA32D41C161}"/>
                    </a:ext>
                  </a:extLst>
                </p:cNvPr>
                <p:cNvSpPr txBox="1">
                  <a:spLocks noRot="1" noChangeAspect="1" noMove="1" noResize="1" noEditPoints="1" noAdjustHandles="1" noChangeArrowheads="1" noChangeShapeType="1" noTextEdit="1"/>
                </p:cNvSpPr>
                <p:nvPr/>
              </p:nvSpPr>
              <p:spPr>
                <a:xfrm>
                  <a:off x="2690077" y="955939"/>
                  <a:ext cx="288861" cy="307777"/>
                </a:xfrm>
                <a:prstGeom prst="rect">
                  <a:avLst/>
                </a:prstGeom>
                <a:blipFill>
                  <a:blip r:embed="rId15"/>
                  <a:stretch>
                    <a:fillRect l="-12766" r="-8511" b="-13725"/>
                  </a:stretch>
                </a:blipFill>
              </p:spPr>
              <p:txBody>
                <a:bodyPr/>
                <a:lstStyle/>
                <a:p>
                  <a:r>
                    <a:rPr lang="zh-CN" altLang="en-US">
                      <a:noFill/>
                    </a:rPr>
                    <a:t> </a:t>
                  </a:r>
                </a:p>
              </p:txBody>
            </p:sp>
          </mc:Fallback>
        </mc:AlternateContent>
      </p:grpSp>
      <p:cxnSp>
        <p:nvCxnSpPr>
          <p:cNvPr id="52" name="直接箭头连接符 51">
            <a:extLst>
              <a:ext uri="{FF2B5EF4-FFF2-40B4-BE49-F238E27FC236}">
                <a16:creationId xmlns:a16="http://schemas.microsoft.com/office/drawing/2014/main" id="{4D7A262D-C29B-4882-AA93-158DE4BBF75A}"/>
              </a:ext>
            </a:extLst>
          </p:cNvPr>
          <p:cNvCxnSpPr>
            <a:cxnSpLocks/>
            <a:stCxn id="54" idx="4"/>
            <a:endCxn id="12" idx="7"/>
          </p:cNvCxnSpPr>
          <p:nvPr/>
        </p:nvCxnSpPr>
        <p:spPr>
          <a:xfrm flipH="1">
            <a:off x="1491656" y="494906"/>
            <a:ext cx="206900" cy="535064"/>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3" name="组合 52">
            <a:extLst>
              <a:ext uri="{FF2B5EF4-FFF2-40B4-BE49-F238E27FC236}">
                <a16:creationId xmlns:a16="http://schemas.microsoft.com/office/drawing/2014/main" id="{97E629F5-5F69-479A-B3BF-708BC0D10001}"/>
              </a:ext>
            </a:extLst>
          </p:cNvPr>
          <p:cNvGrpSpPr/>
          <p:nvPr/>
        </p:nvGrpSpPr>
        <p:grpSpPr>
          <a:xfrm>
            <a:off x="1590533" y="1883"/>
            <a:ext cx="316157" cy="493023"/>
            <a:chOff x="2679067" y="955939"/>
            <a:chExt cx="316157" cy="493023"/>
          </a:xfrm>
        </p:grpSpPr>
        <p:sp>
          <p:nvSpPr>
            <p:cNvPr id="54" name="椭圆 53">
              <a:extLst>
                <a:ext uri="{FF2B5EF4-FFF2-40B4-BE49-F238E27FC236}">
                  <a16:creationId xmlns:a16="http://schemas.microsoft.com/office/drawing/2014/main" id="{F8FE6CF6-FA5F-4AF0-BECE-1CED24C501C5}"/>
                </a:ext>
              </a:extLst>
            </p:cNvPr>
            <p:cNvSpPr/>
            <p:nvPr/>
          </p:nvSpPr>
          <p:spPr>
            <a:xfrm>
              <a:off x="2679067" y="1232938"/>
              <a:ext cx="216046"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38973A04-3D48-4401-AAFF-3B098CF92D53}"/>
                    </a:ext>
                  </a:extLst>
                </p:cNvPr>
                <p:cNvSpPr txBox="1"/>
                <p:nvPr/>
              </p:nvSpPr>
              <p:spPr>
                <a:xfrm>
                  <a:off x="2690077" y="955939"/>
                  <a:ext cx="30514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oMath>
                    </m:oMathPara>
                  </a14:m>
                  <a:endParaRPr lang="zh-CN" altLang="en-US" sz="2000" i="1" dirty="0"/>
                </a:p>
              </p:txBody>
            </p:sp>
          </mc:Choice>
          <mc:Fallback xmlns="">
            <p:sp>
              <p:nvSpPr>
                <p:cNvPr id="55" name="文本框 54">
                  <a:extLst>
                    <a:ext uri="{FF2B5EF4-FFF2-40B4-BE49-F238E27FC236}">
                      <a16:creationId xmlns:a16="http://schemas.microsoft.com/office/drawing/2014/main" id="{38973A04-3D48-4401-AAFF-3B098CF92D53}"/>
                    </a:ext>
                  </a:extLst>
                </p:cNvPr>
                <p:cNvSpPr txBox="1">
                  <a:spLocks noRot="1" noChangeAspect="1" noMove="1" noResize="1" noEditPoints="1" noAdjustHandles="1" noChangeArrowheads="1" noChangeShapeType="1" noTextEdit="1"/>
                </p:cNvSpPr>
                <p:nvPr/>
              </p:nvSpPr>
              <p:spPr>
                <a:xfrm>
                  <a:off x="2690077" y="955939"/>
                  <a:ext cx="305147" cy="307777"/>
                </a:xfrm>
                <a:prstGeom prst="rect">
                  <a:avLst/>
                </a:prstGeom>
                <a:blipFill>
                  <a:blip r:embed="rId16"/>
                  <a:stretch>
                    <a:fillRect l="-12000" r="-8000" b="-13725"/>
                  </a:stretch>
                </a:blipFill>
              </p:spPr>
              <p:txBody>
                <a:bodyPr/>
                <a:lstStyle/>
                <a:p>
                  <a:r>
                    <a:rPr lang="zh-CN" altLang="en-US">
                      <a:noFill/>
                    </a:rPr>
                    <a:t> </a:t>
                  </a:r>
                </a:p>
              </p:txBody>
            </p:sp>
          </mc:Fallback>
        </mc:AlternateContent>
      </p:grpSp>
      <p:grpSp>
        <p:nvGrpSpPr>
          <p:cNvPr id="56" name="组合 55">
            <a:extLst>
              <a:ext uri="{FF2B5EF4-FFF2-40B4-BE49-F238E27FC236}">
                <a16:creationId xmlns:a16="http://schemas.microsoft.com/office/drawing/2014/main" id="{03838908-7918-4278-9B75-71F066AA700F}"/>
              </a:ext>
            </a:extLst>
          </p:cNvPr>
          <p:cNvGrpSpPr/>
          <p:nvPr/>
        </p:nvGrpSpPr>
        <p:grpSpPr>
          <a:xfrm>
            <a:off x="2544690" y="164817"/>
            <a:ext cx="322121" cy="493023"/>
            <a:chOff x="2679067" y="955939"/>
            <a:chExt cx="322121" cy="493023"/>
          </a:xfrm>
        </p:grpSpPr>
        <p:sp>
          <p:nvSpPr>
            <p:cNvPr id="57" name="椭圆 56">
              <a:extLst>
                <a:ext uri="{FF2B5EF4-FFF2-40B4-BE49-F238E27FC236}">
                  <a16:creationId xmlns:a16="http://schemas.microsoft.com/office/drawing/2014/main" id="{CD56ACB2-59BC-4097-A99A-8A4CBE89A99B}"/>
                </a:ext>
              </a:extLst>
            </p:cNvPr>
            <p:cNvSpPr/>
            <p:nvPr/>
          </p:nvSpPr>
          <p:spPr>
            <a:xfrm>
              <a:off x="2679067" y="1232938"/>
              <a:ext cx="216046"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p>
          </p:txBody>
        </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B6E4A548-DCB9-488A-8187-ADA8860C3B06}"/>
                    </a:ext>
                  </a:extLst>
                </p:cNvPr>
                <p:cNvSpPr txBox="1"/>
                <p:nvPr/>
              </p:nvSpPr>
              <p:spPr>
                <a:xfrm>
                  <a:off x="2690077" y="955939"/>
                  <a:ext cx="31111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oMath>
                    </m:oMathPara>
                  </a14:m>
                  <a:endParaRPr lang="zh-CN" altLang="en-US" sz="2000" i="1" dirty="0"/>
                </a:p>
              </p:txBody>
            </p:sp>
          </mc:Choice>
          <mc:Fallback xmlns="">
            <p:sp>
              <p:nvSpPr>
                <p:cNvPr id="58" name="文本框 57">
                  <a:extLst>
                    <a:ext uri="{FF2B5EF4-FFF2-40B4-BE49-F238E27FC236}">
                      <a16:creationId xmlns:a16="http://schemas.microsoft.com/office/drawing/2014/main" id="{B6E4A548-DCB9-488A-8187-ADA8860C3B06}"/>
                    </a:ext>
                  </a:extLst>
                </p:cNvPr>
                <p:cNvSpPr txBox="1">
                  <a:spLocks noRot="1" noChangeAspect="1" noMove="1" noResize="1" noEditPoints="1" noAdjustHandles="1" noChangeArrowheads="1" noChangeShapeType="1" noTextEdit="1"/>
                </p:cNvSpPr>
                <p:nvPr/>
              </p:nvSpPr>
              <p:spPr>
                <a:xfrm>
                  <a:off x="2690077" y="955939"/>
                  <a:ext cx="311111" cy="307777"/>
                </a:xfrm>
                <a:prstGeom prst="rect">
                  <a:avLst/>
                </a:prstGeom>
                <a:blipFill>
                  <a:blip r:embed="rId17"/>
                  <a:stretch>
                    <a:fillRect l="-9804" r="-9804" b="-15686"/>
                  </a:stretch>
                </a:blipFill>
              </p:spPr>
              <p:txBody>
                <a:bodyPr/>
                <a:lstStyle/>
                <a:p>
                  <a:r>
                    <a:rPr lang="zh-CN" altLang="en-US">
                      <a:noFill/>
                    </a:rPr>
                    <a:t> </a:t>
                  </a:r>
                </a:p>
              </p:txBody>
            </p:sp>
          </mc:Fallback>
        </mc:AlternateContent>
      </p:grpSp>
      <p:grpSp>
        <p:nvGrpSpPr>
          <p:cNvPr id="59" name="组合 58">
            <a:extLst>
              <a:ext uri="{FF2B5EF4-FFF2-40B4-BE49-F238E27FC236}">
                <a16:creationId xmlns:a16="http://schemas.microsoft.com/office/drawing/2014/main" id="{7094FA77-1E34-417C-965B-D615389D7999}"/>
              </a:ext>
            </a:extLst>
          </p:cNvPr>
          <p:cNvGrpSpPr/>
          <p:nvPr/>
        </p:nvGrpSpPr>
        <p:grpSpPr>
          <a:xfrm>
            <a:off x="3020014" y="338080"/>
            <a:ext cx="322121" cy="493023"/>
            <a:chOff x="2679067" y="955939"/>
            <a:chExt cx="322121" cy="493023"/>
          </a:xfrm>
        </p:grpSpPr>
        <p:sp>
          <p:nvSpPr>
            <p:cNvPr id="60" name="椭圆 59">
              <a:extLst>
                <a:ext uri="{FF2B5EF4-FFF2-40B4-BE49-F238E27FC236}">
                  <a16:creationId xmlns:a16="http://schemas.microsoft.com/office/drawing/2014/main" id="{A09E2720-4E4C-4EF6-A021-57C4DA9D3906}"/>
                </a:ext>
              </a:extLst>
            </p:cNvPr>
            <p:cNvSpPr/>
            <p:nvPr/>
          </p:nvSpPr>
          <p:spPr>
            <a:xfrm>
              <a:off x="2679067" y="1232938"/>
              <a:ext cx="216046"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15ED6C84-CA85-4BEA-BAEE-6E612A59E5A8}"/>
                    </a:ext>
                  </a:extLst>
                </p:cNvPr>
                <p:cNvSpPr txBox="1"/>
                <p:nvPr/>
              </p:nvSpPr>
              <p:spPr>
                <a:xfrm>
                  <a:off x="2690077" y="955939"/>
                  <a:ext cx="31111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oMath>
                    </m:oMathPara>
                  </a14:m>
                  <a:endParaRPr lang="zh-CN" altLang="en-US" sz="2000" i="1" dirty="0"/>
                </a:p>
              </p:txBody>
            </p:sp>
          </mc:Choice>
          <mc:Fallback xmlns="">
            <p:sp>
              <p:nvSpPr>
                <p:cNvPr id="61" name="文本框 60">
                  <a:extLst>
                    <a:ext uri="{FF2B5EF4-FFF2-40B4-BE49-F238E27FC236}">
                      <a16:creationId xmlns:a16="http://schemas.microsoft.com/office/drawing/2014/main" id="{15ED6C84-CA85-4BEA-BAEE-6E612A59E5A8}"/>
                    </a:ext>
                  </a:extLst>
                </p:cNvPr>
                <p:cNvSpPr txBox="1">
                  <a:spLocks noRot="1" noChangeAspect="1" noMove="1" noResize="1" noEditPoints="1" noAdjustHandles="1" noChangeArrowheads="1" noChangeShapeType="1" noTextEdit="1"/>
                </p:cNvSpPr>
                <p:nvPr/>
              </p:nvSpPr>
              <p:spPr>
                <a:xfrm>
                  <a:off x="2690077" y="955939"/>
                  <a:ext cx="311111" cy="307777"/>
                </a:xfrm>
                <a:prstGeom prst="rect">
                  <a:avLst/>
                </a:prstGeom>
                <a:blipFill>
                  <a:blip r:embed="rId18"/>
                  <a:stretch>
                    <a:fillRect l="-9804" r="-9804" b="-15686"/>
                  </a:stretch>
                </a:blipFill>
              </p:spPr>
              <p:txBody>
                <a:bodyPr/>
                <a:lstStyle/>
                <a:p>
                  <a:r>
                    <a:rPr lang="zh-CN" altLang="en-US">
                      <a:noFill/>
                    </a:rPr>
                    <a:t> </a:t>
                  </a:r>
                </a:p>
              </p:txBody>
            </p:sp>
          </mc:Fallback>
        </mc:AlternateContent>
      </p:grpSp>
      <p:grpSp>
        <p:nvGrpSpPr>
          <p:cNvPr id="62" name="组合 61">
            <a:extLst>
              <a:ext uri="{FF2B5EF4-FFF2-40B4-BE49-F238E27FC236}">
                <a16:creationId xmlns:a16="http://schemas.microsoft.com/office/drawing/2014/main" id="{5190E05E-6663-4B2A-93F4-340B47CE2966}"/>
              </a:ext>
            </a:extLst>
          </p:cNvPr>
          <p:cNvGrpSpPr/>
          <p:nvPr/>
        </p:nvGrpSpPr>
        <p:grpSpPr>
          <a:xfrm>
            <a:off x="3532106" y="1272809"/>
            <a:ext cx="216046" cy="493023"/>
            <a:chOff x="2679067" y="955939"/>
            <a:chExt cx="216046" cy="493023"/>
          </a:xfrm>
        </p:grpSpPr>
        <p:sp>
          <p:nvSpPr>
            <p:cNvPr id="63" name="椭圆 62">
              <a:extLst>
                <a:ext uri="{FF2B5EF4-FFF2-40B4-BE49-F238E27FC236}">
                  <a16:creationId xmlns:a16="http://schemas.microsoft.com/office/drawing/2014/main" id="{1CE6754A-BB1B-409B-82CB-BC138070C763}"/>
                </a:ext>
              </a:extLst>
            </p:cNvPr>
            <p:cNvSpPr/>
            <p:nvPr/>
          </p:nvSpPr>
          <p:spPr>
            <a:xfrm>
              <a:off x="2679067" y="1232938"/>
              <a:ext cx="216046"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dirty="0"/>
            </a:p>
          </p:txBody>
        </p:sp>
        <p:sp>
          <p:nvSpPr>
            <p:cNvPr id="64" name="文本框 63">
              <a:extLst>
                <a:ext uri="{FF2B5EF4-FFF2-40B4-BE49-F238E27FC236}">
                  <a16:creationId xmlns:a16="http://schemas.microsoft.com/office/drawing/2014/main" id="{7CE61E10-2D03-444F-9F75-B2E5CF6A353E}"/>
                </a:ext>
              </a:extLst>
            </p:cNvPr>
            <p:cNvSpPr txBox="1"/>
            <p:nvPr/>
          </p:nvSpPr>
          <p:spPr>
            <a:xfrm>
              <a:off x="2690077" y="955939"/>
              <a:ext cx="65" cy="307777"/>
            </a:xfrm>
            <a:prstGeom prst="rect">
              <a:avLst/>
            </a:prstGeom>
            <a:noFill/>
          </p:spPr>
          <p:txBody>
            <a:bodyPr wrap="none" lIns="0" tIns="0" rIns="0" bIns="0" rtlCol="0">
              <a:spAutoFit/>
            </a:bodyPr>
            <a:lstStyle/>
            <a:p>
              <a:endParaRPr lang="zh-CN" altLang="en-US" sz="2000" i="1" dirty="0"/>
            </a:p>
          </p:txBody>
        </p:sp>
      </p:grpSp>
      <p:cxnSp>
        <p:nvCxnSpPr>
          <p:cNvPr id="65" name="直接箭头连接符 64">
            <a:extLst>
              <a:ext uri="{FF2B5EF4-FFF2-40B4-BE49-F238E27FC236}">
                <a16:creationId xmlns:a16="http://schemas.microsoft.com/office/drawing/2014/main" id="{1ECFE093-AA67-44A1-89E2-D29FD6BFCF0F}"/>
              </a:ext>
            </a:extLst>
          </p:cNvPr>
          <p:cNvCxnSpPr>
            <a:cxnSpLocks/>
            <a:stCxn id="57" idx="3"/>
            <a:endCxn id="19" idx="7"/>
          </p:cNvCxnSpPr>
          <p:nvPr/>
        </p:nvCxnSpPr>
        <p:spPr>
          <a:xfrm flipH="1">
            <a:off x="2038350" y="626204"/>
            <a:ext cx="537979" cy="788777"/>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53386FB8-1DB1-43A7-8454-467A960F8D84}"/>
              </a:ext>
            </a:extLst>
          </p:cNvPr>
          <p:cNvCxnSpPr>
            <a:cxnSpLocks/>
            <a:stCxn id="60" idx="4"/>
            <a:endCxn id="26" idx="7"/>
          </p:cNvCxnSpPr>
          <p:nvPr/>
        </p:nvCxnSpPr>
        <p:spPr>
          <a:xfrm flipH="1">
            <a:off x="2767425" y="831103"/>
            <a:ext cx="360612" cy="827656"/>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CB31421B-71DB-472E-9EC2-BF4322691DAF}"/>
              </a:ext>
            </a:extLst>
          </p:cNvPr>
          <p:cNvCxnSpPr>
            <a:cxnSpLocks/>
            <a:stCxn id="63" idx="3"/>
            <a:endCxn id="35" idx="0"/>
          </p:cNvCxnSpPr>
          <p:nvPr/>
        </p:nvCxnSpPr>
        <p:spPr>
          <a:xfrm flipH="1">
            <a:off x="3226082" y="1734196"/>
            <a:ext cx="337663" cy="650595"/>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602FB72D-ECBB-47B2-85B9-B01D423B4223}"/>
              </a:ext>
            </a:extLst>
          </p:cNvPr>
          <p:cNvCxnSpPr>
            <a:cxnSpLocks/>
            <a:stCxn id="50" idx="1"/>
            <a:endCxn id="38" idx="4"/>
          </p:cNvCxnSpPr>
          <p:nvPr/>
        </p:nvCxnSpPr>
        <p:spPr>
          <a:xfrm flipH="1" flipV="1">
            <a:off x="1907703" y="3545415"/>
            <a:ext cx="276908" cy="518766"/>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任意多边形: 形状 68">
            <a:extLst>
              <a:ext uri="{FF2B5EF4-FFF2-40B4-BE49-F238E27FC236}">
                <a16:creationId xmlns:a16="http://schemas.microsoft.com/office/drawing/2014/main" id="{09A144C6-E934-45E5-A44B-018EC3652330}"/>
              </a:ext>
            </a:extLst>
          </p:cNvPr>
          <p:cNvSpPr/>
          <p:nvPr/>
        </p:nvSpPr>
        <p:spPr>
          <a:xfrm>
            <a:off x="1903277" y="2983796"/>
            <a:ext cx="639420" cy="151268"/>
          </a:xfrm>
          <a:custGeom>
            <a:avLst/>
            <a:gdLst>
              <a:gd name="connsiteX0" fmla="*/ 639420 w 639420"/>
              <a:gd name="connsiteY0" fmla="*/ 32893 h 151268"/>
              <a:gd name="connsiteX1" fmla="*/ 455225 w 639420"/>
              <a:gd name="connsiteY1" fmla="*/ 124990 h 151268"/>
              <a:gd name="connsiteX2" fmla="*/ 271029 w 639420"/>
              <a:gd name="connsiteY2" fmla="*/ 144726 h 151268"/>
              <a:gd name="connsiteX3" fmla="*/ 40784 w 639420"/>
              <a:gd name="connsiteY3" fmla="*/ 26314 h 151268"/>
              <a:gd name="connsiteX4" fmla="*/ 1314 w 639420"/>
              <a:gd name="connsiteY4" fmla="*/ 0 h 151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420" h="151268">
                <a:moveTo>
                  <a:pt x="639420" y="32893"/>
                </a:moveTo>
                <a:cubicBezTo>
                  <a:pt x="578022" y="69622"/>
                  <a:pt x="516624" y="106351"/>
                  <a:pt x="455225" y="124990"/>
                </a:cubicBezTo>
                <a:cubicBezTo>
                  <a:pt x="393826" y="143629"/>
                  <a:pt x="340102" y="161172"/>
                  <a:pt x="271029" y="144726"/>
                </a:cubicBezTo>
                <a:cubicBezTo>
                  <a:pt x="201956" y="128280"/>
                  <a:pt x="85736" y="50435"/>
                  <a:pt x="40784" y="26314"/>
                </a:cubicBezTo>
                <a:cubicBezTo>
                  <a:pt x="-4168" y="2193"/>
                  <a:pt x="-1427" y="1096"/>
                  <a:pt x="1314" y="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p>
        </p:txBody>
      </p:sp>
      <p:sp>
        <p:nvSpPr>
          <p:cNvPr id="70" name="椭圆 69">
            <a:extLst>
              <a:ext uri="{FF2B5EF4-FFF2-40B4-BE49-F238E27FC236}">
                <a16:creationId xmlns:a16="http://schemas.microsoft.com/office/drawing/2014/main" id="{31DC7AF3-51AD-4F6B-A94C-0F2097A6F013}"/>
              </a:ext>
            </a:extLst>
          </p:cNvPr>
          <p:cNvSpPr/>
          <p:nvPr/>
        </p:nvSpPr>
        <p:spPr>
          <a:xfrm>
            <a:off x="772096" y="940470"/>
            <a:ext cx="360612" cy="363820"/>
          </a:xfrm>
          <a:prstGeom prst="ellipse">
            <a:avLst/>
          </a:prstGeom>
          <a:noFill/>
          <a:ln w="730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p>
        </p:txBody>
      </p:sp>
      <p:sp>
        <p:nvSpPr>
          <p:cNvPr id="71" name="椭圆 70">
            <a:extLst>
              <a:ext uri="{FF2B5EF4-FFF2-40B4-BE49-F238E27FC236}">
                <a16:creationId xmlns:a16="http://schemas.microsoft.com/office/drawing/2014/main" id="{3C5F0BAB-01A6-4176-A452-F7D2DB9DE6D9}"/>
              </a:ext>
            </a:extLst>
          </p:cNvPr>
          <p:cNvSpPr/>
          <p:nvPr/>
        </p:nvSpPr>
        <p:spPr>
          <a:xfrm>
            <a:off x="1417762" y="1467455"/>
            <a:ext cx="360612" cy="363820"/>
          </a:xfrm>
          <a:prstGeom prst="ellipse">
            <a:avLst/>
          </a:prstGeom>
          <a:noFill/>
          <a:ln w="730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p>
        </p:txBody>
      </p:sp>
      <p:sp>
        <p:nvSpPr>
          <p:cNvPr id="72" name="椭圆 71">
            <a:extLst>
              <a:ext uri="{FF2B5EF4-FFF2-40B4-BE49-F238E27FC236}">
                <a16:creationId xmlns:a16="http://schemas.microsoft.com/office/drawing/2014/main" id="{60FBA845-1C31-4BB4-B7C3-2413D012090A}"/>
              </a:ext>
            </a:extLst>
          </p:cNvPr>
          <p:cNvSpPr/>
          <p:nvPr/>
        </p:nvSpPr>
        <p:spPr>
          <a:xfrm>
            <a:off x="2107550" y="1625020"/>
            <a:ext cx="360612" cy="363820"/>
          </a:xfrm>
          <a:prstGeom prst="ellipse">
            <a:avLst/>
          </a:prstGeom>
          <a:noFill/>
          <a:ln w="730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p>
        </p:txBody>
      </p:sp>
      <p:sp>
        <p:nvSpPr>
          <p:cNvPr id="73" name="椭圆 72">
            <a:extLst>
              <a:ext uri="{FF2B5EF4-FFF2-40B4-BE49-F238E27FC236}">
                <a16:creationId xmlns:a16="http://schemas.microsoft.com/office/drawing/2014/main" id="{D9A7C16F-7EA5-4D90-95FF-062B406BC41D}"/>
              </a:ext>
            </a:extLst>
          </p:cNvPr>
          <p:cNvSpPr/>
          <p:nvPr/>
        </p:nvSpPr>
        <p:spPr>
          <a:xfrm>
            <a:off x="2670412" y="1980953"/>
            <a:ext cx="360612" cy="363820"/>
          </a:xfrm>
          <a:prstGeom prst="ellipse">
            <a:avLst/>
          </a:prstGeom>
          <a:noFill/>
          <a:ln w="730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p>
        </p:txBody>
      </p:sp>
      <p:sp>
        <p:nvSpPr>
          <p:cNvPr id="74" name="椭圆 73">
            <a:extLst>
              <a:ext uri="{FF2B5EF4-FFF2-40B4-BE49-F238E27FC236}">
                <a16:creationId xmlns:a16="http://schemas.microsoft.com/office/drawing/2014/main" id="{453F7FC1-552B-4BD4-BA7F-DD6496043EC3}"/>
              </a:ext>
            </a:extLst>
          </p:cNvPr>
          <p:cNvSpPr/>
          <p:nvPr/>
        </p:nvSpPr>
        <p:spPr>
          <a:xfrm>
            <a:off x="2628120" y="2389300"/>
            <a:ext cx="360612" cy="363820"/>
          </a:xfrm>
          <a:prstGeom prst="ellipse">
            <a:avLst/>
          </a:prstGeom>
          <a:noFill/>
          <a:ln w="730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p>
        </p:txBody>
      </p:sp>
      <p:sp>
        <p:nvSpPr>
          <p:cNvPr id="75" name="椭圆 74">
            <a:extLst>
              <a:ext uri="{FF2B5EF4-FFF2-40B4-BE49-F238E27FC236}">
                <a16:creationId xmlns:a16="http://schemas.microsoft.com/office/drawing/2014/main" id="{F7D2E2B5-CC43-43AD-A844-9CC6A567E882}"/>
              </a:ext>
            </a:extLst>
          </p:cNvPr>
          <p:cNvSpPr/>
          <p:nvPr/>
        </p:nvSpPr>
        <p:spPr>
          <a:xfrm>
            <a:off x="1670448" y="2652903"/>
            <a:ext cx="360612" cy="363820"/>
          </a:xfrm>
          <a:prstGeom prst="ellipse">
            <a:avLst/>
          </a:prstGeom>
          <a:noFill/>
          <a:ln w="730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i="1"/>
          </a:p>
        </p:txBody>
      </p:sp>
      <p:cxnSp>
        <p:nvCxnSpPr>
          <p:cNvPr id="76" name="直接箭头连接符 75">
            <a:extLst>
              <a:ext uri="{FF2B5EF4-FFF2-40B4-BE49-F238E27FC236}">
                <a16:creationId xmlns:a16="http://schemas.microsoft.com/office/drawing/2014/main" id="{733B2605-7FF1-4B87-B5A9-81061800E942}"/>
              </a:ext>
            </a:extLst>
          </p:cNvPr>
          <p:cNvCxnSpPr>
            <a:cxnSpLocks/>
            <a:stCxn id="38" idx="0"/>
            <a:endCxn id="75" idx="4"/>
          </p:cNvCxnSpPr>
          <p:nvPr/>
        </p:nvCxnSpPr>
        <p:spPr>
          <a:xfrm flipH="1" flipV="1">
            <a:off x="1850754" y="3016723"/>
            <a:ext cx="56950" cy="183353"/>
          </a:xfrm>
          <a:prstGeom prst="straightConnector1">
            <a:avLst/>
          </a:prstGeom>
          <a:ln w="381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F17766A9-424A-4608-89C4-0BBE56C8E2E3}"/>
              </a:ext>
            </a:extLst>
          </p:cNvPr>
          <p:cNvCxnSpPr>
            <a:cxnSpLocks/>
            <a:stCxn id="38" idx="0"/>
            <a:endCxn id="74" idx="3"/>
          </p:cNvCxnSpPr>
          <p:nvPr/>
        </p:nvCxnSpPr>
        <p:spPr>
          <a:xfrm flipV="1">
            <a:off x="1907704" y="2699840"/>
            <a:ext cx="773226" cy="500236"/>
          </a:xfrm>
          <a:prstGeom prst="straightConnector1">
            <a:avLst/>
          </a:prstGeom>
          <a:ln w="381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67A12F9F-DBE4-4D78-BCD4-C147835D0FB1}"/>
              </a:ext>
            </a:extLst>
          </p:cNvPr>
          <p:cNvCxnSpPr>
            <a:cxnSpLocks/>
            <a:stCxn id="38" idx="0"/>
            <a:endCxn id="73" idx="3"/>
          </p:cNvCxnSpPr>
          <p:nvPr/>
        </p:nvCxnSpPr>
        <p:spPr>
          <a:xfrm flipV="1">
            <a:off x="1907704" y="2291493"/>
            <a:ext cx="815518" cy="908583"/>
          </a:xfrm>
          <a:prstGeom prst="straightConnector1">
            <a:avLst/>
          </a:prstGeom>
          <a:ln w="381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B76CB4DF-FB3D-48A4-BA56-28690B7AB002}"/>
              </a:ext>
            </a:extLst>
          </p:cNvPr>
          <p:cNvCxnSpPr>
            <a:cxnSpLocks/>
            <a:stCxn id="38" idx="0"/>
            <a:endCxn id="72" idx="4"/>
          </p:cNvCxnSpPr>
          <p:nvPr/>
        </p:nvCxnSpPr>
        <p:spPr>
          <a:xfrm flipV="1">
            <a:off x="1907704" y="1988840"/>
            <a:ext cx="380152" cy="1211236"/>
          </a:xfrm>
          <a:prstGeom prst="straightConnector1">
            <a:avLst/>
          </a:prstGeom>
          <a:ln w="381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6DE50853-1221-475D-84AF-E8B28A0F1379}"/>
              </a:ext>
            </a:extLst>
          </p:cNvPr>
          <p:cNvCxnSpPr>
            <a:cxnSpLocks/>
          </p:cNvCxnSpPr>
          <p:nvPr/>
        </p:nvCxnSpPr>
        <p:spPr>
          <a:xfrm flipH="1" flipV="1">
            <a:off x="1612239" y="1807865"/>
            <a:ext cx="309636" cy="1368801"/>
          </a:xfrm>
          <a:prstGeom prst="straightConnector1">
            <a:avLst/>
          </a:prstGeom>
          <a:ln w="381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4E84F463-7549-4CAC-BBED-5BD3E90A6CF6}"/>
              </a:ext>
            </a:extLst>
          </p:cNvPr>
          <p:cNvCxnSpPr>
            <a:cxnSpLocks/>
          </p:cNvCxnSpPr>
          <p:nvPr/>
        </p:nvCxnSpPr>
        <p:spPr>
          <a:xfrm flipH="1" flipV="1">
            <a:off x="938930" y="1291628"/>
            <a:ext cx="955302" cy="1895786"/>
          </a:xfrm>
          <a:prstGeom prst="straightConnector1">
            <a:avLst/>
          </a:prstGeom>
          <a:ln w="3810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052F82E1-1255-474B-9458-4926585B64AD}"/>
              </a:ext>
            </a:extLst>
          </p:cNvPr>
          <p:cNvCxnSpPr>
            <a:cxnSpLocks/>
            <a:stCxn id="75" idx="3"/>
            <a:endCxn id="45" idx="6"/>
          </p:cNvCxnSpPr>
          <p:nvPr/>
        </p:nvCxnSpPr>
        <p:spPr>
          <a:xfrm flipH="1">
            <a:off x="909050" y="2963443"/>
            <a:ext cx="814208" cy="4951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458EC27-AECF-4AE2-B96C-7BC6C47DAA17}"/>
              </a:ext>
            </a:extLst>
          </p:cNvPr>
          <p:cNvSpPr/>
          <p:nvPr/>
        </p:nvSpPr>
        <p:spPr>
          <a:xfrm>
            <a:off x="2314181" y="3875728"/>
            <a:ext cx="792205" cy="400110"/>
          </a:xfrm>
          <a:prstGeom prst="rect">
            <a:avLst/>
          </a:prstGeom>
        </p:spPr>
        <p:txBody>
          <a:bodyPr wrap="none">
            <a:spAutoFit/>
          </a:bodyPr>
          <a:lstStyle/>
          <a:p>
            <a:r>
              <a:rPr lang="en-US" altLang="zh-CN" sz="2000" b="1" i="1" dirty="0"/>
              <a:t>query</a:t>
            </a:r>
            <a:endParaRPr lang="zh-CN" altLang="en-US" sz="2000" b="1" i="1" dirty="0"/>
          </a:p>
        </p:txBody>
      </p:sp>
      <p:cxnSp>
        <p:nvCxnSpPr>
          <p:cNvPr id="85" name="直接箭头连接符 84">
            <a:extLst>
              <a:ext uri="{FF2B5EF4-FFF2-40B4-BE49-F238E27FC236}">
                <a16:creationId xmlns:a16="http://schemas.microsoft.com/office/drawing/2014/main" id="{62A6AA9A-EBB0-4DB1-96E3-68773EEBB9C9}"/>
              </a:ext>
            </a:extLst>
          </p:cNvPr>
          <p:cNvCxnSpPr>
            <a:cxnSpLocks/>
            <a:stCxn id="38" idx="2"/>
            <a:endCxn id="45" idx="6"/>
          </p:cNvCxnSpPr>
          <p:nvPr/>
        </p:nvCxnSpPr>
        <p:spPr>
          <a:xfrm flipH="1">
            <a:off x="909050" y="3372748"/>
            <a:ext cx="825965" cy="85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4FBC21D3-8DE1-4341-9CE6-9C398B96C0C4}"/>
              </a:ext>
            </a:extLst>
          </p:cNvPr>
          <p:cNvSpPr/>
          <p:nvPr/>
        </p:nvSpPr>
        <p:spPr>
          <a:xfrm>
            <a:off x="3378898" y="1177732"/>
            <a:ext cx="545470" cy="400110"/>
          </a:xfrm>
          <a:prstGeom prst="rect">
            <a:avLst/>
          </a:prstGeom>
        </p:spPr>
        <p:txBody>
          <a:bodyPr wrap="none">
            <a:spAutoFit/>
          </a:bodyPr>
          <a:lstStyle/>
          <a:p>
            <a:r>
              <a:rPr lang="en-US" altLang="zh-CN" sz="2000" b="1" i="1" dirty="0"/>
              <a:t>key</a:t>
            </a:r>
            <a:endParaRPr lang="zh-CN" altLang="en-US" sz="2000" b="1" i="1" dirty="0"/>
          </a:p>
        </p:txBody>
      </p:sp>
      <p:sp>
        <p:nvSpPr>
          <p:cNvPr id="90" name="矩形 89">
            <a:extLst>
              <a:ext uri="{FF2B5EF4-FFF2-40B4-BE49-F238E27FC236}">
                <a16:creationId xmlns:a16="http://schemas.microsoft.com/office/drawing/2014/main" id="{59E54AB9-605E-4DAE-A2A4-B9D7B45F1865}"/>
              </a:ext>
            </a:extLst>
          </p:cNvPr>
          <p:cNvSpPr/>
          <p:nvPr/>
        </p:nvSpPr>
        <p:spPr>
          <a:xfrm>
            <a:off x="2857594" y="2589815"/>
            <a:ext cx="763351" cy="400110"/>
          </a:xfrm>
          <a:prstGeom prst="rect">
            <a:avLst/>
          </a:prstGeom>
        </p:spPr>
        <p:txBody>
          <a:bodyPr wrap="none">
            <a:spAutoFit/>
          </a:bodyPr>
          <a:lstStyle/>
          <a:p>
            <a:r>
              <a:rPr lang="en-US" altLang="zh-CN" sz="2000" b="1" i="1" dirty="0"/>
              <a:t>value</a:t>
            </a:r>
            <a:endParaRPr lang="zh-CN" altLang="en-US" sz="2000" b="1" i="1" dirty="0"/>
          </a:p>
        </p:txBody>
      </p:sp>
      <p:sp>
        <p:nvSpPr>
          <p:cNvPr id="94" name="矩形 93">
            <a:extLst>
              <a:ext uri="{FF2B5EF4-FFF2-40B4-BE49-F238E27FC236}">
                <a16:creationId xmlns:a16="http://schemas.microsoft.com/office/drawing/2014/main" id="{25B29FE7-209B-4C83-8362-F42E52B53888}"/>
              </a:ext>
            </a:extLst>
          </p:cNvPr>
          <p:cNvSpPr/>
          <p:nvPr/>
        </p:nvSpPr>
        <p:spPr>
          <a:xfrm>
            <a:off x="616937" y="2636916"/>
            <a:ext cx="968470" cy="400110"/>
          </a:xfrm>
          <a:prstGeom prst="rect">
            <a:avLst/>
          </a:prstGeom>
        </p:spPr>
        <p:txBody>
          <a:bodyPr wrap="none">
            <a:spAutoFit/>
          </a:bodyPr>
          <a:lstStyle/>
          <a:p>
            <a:r>
              <a:rPr lang="en-US" altLang="zh-CN" sz="2000" b="1" i="1" dirty="0"/>
              <a:t>context</a:t>
            </a:r>
            <a:endParaRPr lang="zh-CN" altLang="en-US" sz="2000" b="1" i="1" dirty="0"/>
          </a:p>
        </p:txBody>
      </p:sp>
      <p:sp>
        <p:nvSpPr>
          <p:cNvPr id="96" name="矩形 95">
            <a:extLst>
              <a:ext uri="{FF2B5EF4-FFF2-40B4-BE49-F238E27FC236}">
                <a16:creationId xmlns:a16="http://schemas.microsoft.com/office/drawing/2014/main" id="{ECA05638-8699-409E-8098-8B80E5E75F2E}"/>
              </a:ext>
            </a:extLst>
          </p:cNvPr>
          <p:cNvSpPr/>
          <p:nvPr/>
        </p:nvSpPr>
        <p:spPr>
          <a:xfrm>
            <a:off x="2330908" y="3206379"/>
            <a:ext cx="1810304" cy="400110"/>
          </a:xfrm>
          <a:prstGeom prst="rect">
            <a:avLst/>
          </a:prstGeom>
        </p:spPr>
        <p:txBody>
          <a:bodyPr wrap="none">
            <a:spAutoFit/>
          </a:bodyPr>
          <a:lstStyle/>
          <a:p>
            <a:r>
              <a:rPr lang="en-US" altLang="zh-CN" sz="2000" i="1" dirty="0"/>
              <a:t>projected query</a:t>
            </a:r>
            <a:endParaRPr lang="zh-CN" altLang="en-US" sz="2000" i="1" dirty="0"/>
          </a:p>
        </p:txBody>
      </p:sp>
      <p:sp>
        <p:nvSpPr>
          <p:cNvPr id="97" name="矩形 96">
            <a:extLst>
              <a:ext uri="{FF2B5EF4-FFF2-40B4-BE49-F238E27FC236}">
                <a16:creationId xmlns:a16="http://schemas.microsoft.com/office/drawing/2014/main" id="{17E5146F-2521-4040-BD68-E055E6C4FB97}"/>
              </a:ext>
            </a:extLst>
          </p:cNvPr>
          <p:cNvSpPr/>
          <p:nvPr/>
        </p:nvSpPr>
        <p:spPr>
          <a:xfrm>
            <a:off x="4644009" y="3425890"/>
            <a:ext cx="3960440" cy="707886"/>
          </a:xfrm>
          <a:prstGeom prst="rect">
            <a:avLst/>
          </a:prstGeom>
        </p:spPr>
        <p:txBody>
          <a:bodyPr wrap="square">
            <a:spAutoFit/>
          </a:bodyPr>
          <a:lstStyle/>
          <a:p>
            <a:pPr algn="ctr"/>
            <a:r>
              <a:rPr lang="en-US" altLang="zh-CN" sz="2000" b="1" i="1" dirty="0">
                <a:highlight>
                  <a:srgbClr val="FFFF00"/>
                </a:highlight>
              </a:rPr>
              <a:t>Essentially, attention is noting but information retrieval (or addressing) </a:t>
            </a:r>
          </a:p>
        </p:txBody>
      </p:sp>
      <p:pic>
        <p:nvPicPr>
          <p:cNvPr id="2050" name="Picture 2">
            <a:extLst>
              <a:ext uri="{FF2B5EF4-FFF2-40B4-BE49-F238E27FC236}">
                <a16:creationId xmlns:a16="http://schemas.microsoft.com/office/drawing/2014/main" id="{5209E79F-26E1-468D-822E-954818B6BCD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25014" y="1153074"/>
            <a:ext cx="4946788" cy="2117844"/>
          </a:xfrm>
          <a:prstGeom prst="rect">
            <a:avLst/>
          </a:prstGeom>
          <a:noFill/>
          <a:extLst>
            <a:ext uri="{909E8E84-426E-40DD-AFC4-6F175D3DCCD1}">
              <a14:hiddenFill xmlns:a14="http://schemas.microsoft.com/office/drawing/2010/main">
                <a:solidFill>
                  <a:srgbClr val="FFFFFF"/>
                </a:solidFill>
              </a14:hiddenFill>
            </a:ext>
          </a:extLst>
        </p:spPr>
      </p:pic>
      <p:sp>
        <p:nvSpPr>
          <p:cNvPr id="100" name="矩形 99">
            <a:extLst>
              <a:ext uri="{FF2B5EF4-FFF2-40B4-BE49-F238E27FC236}">
                <a16:creationId xmlns:a16="http://schemas.microsoft.com/office/drawing/2014/main" id="{E9A9D8D1-D5EA-460D-B77A-BF95635C2EC1}"/>
              </a:ext>
            </a:extLst>
          </p:cNvPr>
          <p:cNvSpPr/>
          <p:nvPr/>
        </p:nvSpPr>
        <p:spPr>
          <a:xfrm>
            <a:off x="7872857" y="1032831"/>
            <a:ext cx="998094" cy="707886"/>
          </a:xfrm>
          <a:prstGeom prst="rect">
            <a:avLst/>
          </a:prstGeom>
        </p:spPr>
        <p:txBody>
          <a:bodyPr wrap="none">
            <a:spAutoFit/>
          </a:bodyPr>
          <a:lstStyle/>
          <a:p>
            <a:r>
              <a:rPr lang="en-US" altLang="zh-CN" sz="2000" b="1" i="1" dirty="0"/>
              <a:t>Context</a:t>
            </a:r>
          </a:p>
          <a:p>
            <a:r>
              <a:rPr lang="en-US" altLang="zh-CN" sz="2000" b="1" i="1" dirty="0"/>
              <a:t>vector</a:t>
            </a:r>
            <a:endParaRPr lang="zh-CN" altLang="en-US" sz="2000" b="1" i="1" dirty="0"/>
          </a:p>
        </p:txBody>
      </p:sp>
      <p:pic>
        <p:nvPicPr>
          <p:cNvPr id="101" name="图片 100">
            <a:extLst>
              <a:ext uri="{FF2B5EF4-FFF2-40B4-BE49-F238E27FC236}">
                <a16:creationId xmlns:a16="http://schemas.microsoft.com/office/drawing/2014/main" id="{F35B02D0-0C28-400E-8C91-0C912EBD86FC}"/>
              </a:ext>
            </a:extLst>
          </p:cNvPr>
          <p:cNvPicPr>
            <a:picLocks noChangeAspect="1"/>
          </p:cNvPicPr>
          <p:nvPr/>
        </p:nvPicPr>
        <p:blipFill>
          <a:blip r:embed="rId20"/>
          <a:stretch>
            <a:fillRect/>
          </a:stretch>
        </p:blipFill>
        <p:spPr>
          <a:xfrm>
            <a:off x="2186530" y="5685331"/>
            <a:ext cx="2423269" cy="343528"/>
          </a:xfrm>
          <a:prstGeom prst="rect">
            <a:avLst/>
          </a:prstGeom>
        </p:spPr>
      </p:pic>
      <p:sp>
        <p:nvSpPr>
          <p:cNvPr id="99" name="矩形 98">
            <a:extLst>
              <a:ext uri="{FF2B5EF4-FFF2-40B4-BE49-F238E27FC236}">
                <a16:creationId xmlns:a16="http://schemas.microsoft.com/office/drawing/2014/main" id="{DD19B94C-ABB2-4C6C-917C-7D1165BD4DC9}"/>
              </a:ext>
            </a:extLst>
          </p:cNvPr>
          <p:cNvSpPr/>
          <p:nvPr/>
        </p:nvSpPr>
        <p:spPr>
          <a:xfrm>
            <a:off x="2767425" y="4985026"/>
            <a:ext cx="2448272" cy="646331"/>
          </a:xfrm>
          <a:prstGeom prst="rect">
            <a:avLst/>
          </a:prstGeom>
          <a:solidFill>
            <a:schemeClr val="tx2">
              <a:lumMod val="20000"/>
              <a:lumOff val="80000"/>
            </a:schemeClr>
          </a:solidFill>
        </p:spPr>
        <p:txBody>
          <a:bodyPr wrap="square">
            <a:spAutoFit/>
          </a:bodyPr>
          <a:lstStyle/>
          <a:p>
            <a:r>
              <a:rPr lang="en-US" altLang="zh-CN" sz="1200" dirty="0"/>
              <a:t>With a bit abuse of notations, we may use </a:t>
            </a:r>
            <a:r>
              <a:rPr lang="en-US" altLang="zh-CN" sz="1200" dirty="0" err="1"/>
              <a:t>hi’s</a:t>
            </a:r>
            <a:r>
              <a:rPr lang="en-US" altLang="zh-CN" sz="1200" dirty="0"/>
              <a:t>, key’s, or even Xi’s here. Using Xi means that keys=values. </a:t>
            </a:r>
            <a:endParaRPr lang="zh-CN" altLang="en-US" sz="1200" dirty="0"/>
          </a:p>
        </p:txBody>
      </p:sp>
      <p:pic>
        <p:nvPicPr>
          <p:cNvPr id="104" name="图片 103">
            <a:extLst>
              <a:ext uri="{FF2B5EF4-FFF2-40B4-BE49-F238E27FC236}">
                <a16:creationId xmlns:a16="http://schemas.microsoft.com/office/drawing/2014/main" id="{DC77742C-2E7D-4CBA-A873-3E00EC8BC3B6}"/>
              </a:ext>
            </a:extLst>
          </p:cNvPr>
          <p:cNvPicPr>
            <a:picLocks noChangeAspect="1"/>
          </p:cNvPicPr>
          <p:nvPr/>
        </p:nvPicPr>
        <p:blipFill>
          <a:blip r:embed="rId21"/>
          <a:stretch>
            <a:fillRect/>
          </a:stretch>
        </p:blipFill>
        <p:spPr>
          <a:xfrm>
            <a:off x="5806865" y="4320658"/>
            <a:ext cx="2738891" cy="1550878"/>
          </a:xfrm>
          <a:prstGeom prst="rect">
            <a:avLst/>
          </a:prstGeom>
        </p:spPr>
      </p:pic>
      <p:sp>
        <p:nvSpPr>
          <p:cNvPr id="107" name="页脚占位符 106">
            <a:extLst>
              <a:ext uri="{FF2B5EF4-FFF2-40B4-BE49-F238E27FC236}">
                <a16:creationId xmlns:a16="http://schemas.microsoft.com/office/drawing/2014/main" id="{2DA8BEA0-9083-4FE2-BD12-C69F621513A8}"/>
              </a:ext>
            </a:extLst>
          </p:cNvPr>
          <p:cNvSpPr>
            <a:spLocks noGrp="1"/>
          </p:cNvSpPr>
          <p:nvPr>
            <p:ph type="ftr" sz="quarter" idx="11"/>
          </p:nvPr>
        </p:nvSpPr>
        <p:spPr/>
        <p:txBody>
          <a:bodyPr/>
          <a:lstStyle/>
          <a:p>
            <a:r>
              <a:rPr lang="en-US"/>
              <a:t>CIS 5525</a:t>
            </a:r>
          </a:p>
        </p:txBody>
      </p:sp>
      <p:sp>
        <p:nvSpPr>
          <p:cNvPr id="108" name="灯片编号占位符 107">
            <a:extLst>
              <a:ext uri="{FF2B5EF4-FFF2-40B4-BE49-F238E27FC236}">
                <a16:creationId xmlns:a16="http://schemas.microsoft.com/office/drawing/2014/main" id="{DEB96F20-43DC-4564-A004-57746CFB03CC}"/>
              </a:ext>
            </a:extLst>
          </p:cNvPr>
          <p:cNvSpPr>
            <a:spLocks noGrp="1"/>
          </p:cNvSpPr>
          <p:nvPr>
            <p:ph type="sldNum" sz="quarter" idx="12"/>
          </p:nvPr>
        </p:nvSpPr>
        <p:spPr/>
        <p:txBody>
          <a:bodyPr/>
          <a:lstStyle/>
          <a:p>
            <a:fld id="{FC5459A1-ACE0-465C-872A-9010E575769A}" type="slidenum">
              <a:rPr lang="en-US" smtClean="0"/>
              <a:pPr/>
              <a:t>14</a:t>
            </a:fld>
            <a:endParaRPr lang="en-US"/>
          </a:p>
        </p:txBody>
      </p:sp>
    </p:spTree>
    <p:extLst>
      <p:ext uri="{BB962C8B-B14F-4D97-AF65-F5344CB8AC3E}">
        <p14:creationId xmlns:p14="http://schemas.microsoft.com/office/powerpoint/2010/main" val="79311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84" grpId="0"/>
      <p:bldP spid="89" grpId="0"/>
      <p:bldP spid="90" grpId="0"/>
      <p:bldP spid="94" grpId="0"/>
      <p:bldP spid="96" grpId="0"/>
      <p:bldP spid="97" grpId="0"/>
      <p:bldP spid="100" grpId="0"/>
      <p:bldP spid="9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F37AA3-90D0-462E-9783-478E56DA7291}"/>
              </a:ext>
            </a:extLst>
          </p:cNvPr>
          <p:cNvSpPr>
            <a:spLocks noGrp="1"/>
          </p:cNvSpPr>
          <p:nvPr>
            <p:ph type="title"/>
          </p:nvPr>
        </p:nvSpPr>
        <p:spPr/>
        <p:txBody>
          <a:bodyPr>
            <a:normAutofit/>
          </a:bodyPr>
          <a:lstStyle/>
          <a:p>
            <a:r>
              <a:rPr lang="en-US" altLang="zh-CN" sz="3600" b="1" dirty="0"/>
              <a:t>Attention function</a:t>
            </a:r>
            <a:endParaRPr lang="zh-CN" altLang="en-US" sz="3600" b="1" dirty="0"/>
          </a:p>
        </p:txBody>
      </p:sp>
      <p:sp>
        <p:nvSpPr>
          <p:cNvPr id="3" name="内容占位符 2">
            <a:extLst>
              <a:ext uri="{FF2B5EF4-FFF2-40B4-BE49-F238E27FC236}">
                <a16:creationId xmlns:a16="http://schemas.microsoft.com/office/drawing/2014/main" id="{A7F54C88-A91C-4BFA-B1A0-17D7898EA73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9EEC5B32-96EE-4752-AD96-32A22A93982D}"/>
              </a:ext>
            </a:extLst>
          </p:cNvPr>
          <p:cNvPicPr>
            <a:picLocks noChangeAspect="1"/>
          </p:cNvPicPr>
          <p:nvPr/>
        </p:nvPicPr>
        <p:blipFill>
          <a:blip r:embed="rId2"/>
          <a:stretch>
            <a:fillRect/>
          </a:stretch>
        </p:blipFill>
        <p:spPr>
          <a:xfrm>
            <a:off x="827584" y="2525528"/>
            <a:ext cx="7156818" cy="3600635"/>
          </a:xfrm>
          <a:prstGeom prst="rect">
            <a:avLst/>
          </a:prstGeom>
        </p:spPr>
      </p:pic>
      <p:sp>
        <p:nvSpPr>
          <p:cNvPr id="5" name="页脚占位符 4">
            <a:extLst>
              <a:ext uri="{FF2B5EF4-FFF2-40B4-BE49-F238E27FC236}">
                <a16:creationId xmlns:a16="http://schemas.microsoft.com/office/drawing/2014/main" id="{914C05EF-EBE2-468D-8ECD-557C17D56129}"/>
              </a:ext>
            </a:extLst>
          </p:cNvPr>
          <p:cNvSpPr>
            <a:spLocks noGrp="1"/>
          </p:cNvSpPr>
          <p:nvPr>
            <p:ph type="ftr" sz="quarter" idx="11"/>
          </p:nvPr>
        </p:nvSpPr>
        <p:spPr/>
        <p:txBody>
          <a:bodyPr/>
          <a:lstStyle/>
          <a:p>
            <a:r>
              <a:rPr lang="en-US"/>
              <a:t>CIS 5525</a:t>
            </a:r>
          </a:p>
        </p:txBody>
      </p:sp>
      <p:sp>
        <p:nvSpPr>
          <p:cNvPr id="6" name="灯片编号占位符 5">
            <a:extLst>
              <a:ext uri="{FF2B5EF4-FFF2-40B4-BE49-F238E27FC236}">
                <a16:creationId xmlns:a16="http://schemas.microsoft.com/office/drawing/2014/main" id="{6B1FBD20-DDAE-456E-B293-4886884D4599}"/>
              </a:ext>
            </a:extLst>
          </p:cNvPr>
          <p:cNvSpPr>
            <a:spLocks noGrp="1"/>
          </p:cNvSpPr>
          <p:nvPr>
            <p:ph type="sldNum" sz="quarter" idx="12"/>
          </p:nvPr>
        </p:nvSpPr>
        <p:spPr/>
        <p:txBody>
          <a:bodyPr/>
          <a:lstStyle/>
          <a:p>
            <a:fld id="{FC5459A1-ACE0-465C-872A-9010E575769A}" type="slidenum">
              <a:rPr lang="en-US" smtClean="0"/>
              <a:pPr/>
              <a:t>15</a:t>
            </a:fld>
            <a:endParaRPr lang="en-US"/>
          </a:p>
        </p:txBody>
      </p:sp>
    </p:spTree>
    <p:extLst>
      <p:ext uri="{BB962C8B-B14F-4D97-AF65-F5344CB8AC3E}">
        <p14:creationId xmlns:p14="http://schemas.microsoft.com/office/powerpoint/2010/main" val="1432724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429A0-9771-45C2-AECE-78DDE8F1E285}"/>
              </a:ext>
            </a:extLst>
          </p:cNvPr>
          <p:cNvSpPr>
            <a:spLocks noGrp="1"/>
          </p:cNvSpPr>
          <p:nvPr>
            <p:ph type="title"/>
          </p:nvPr>
        </p:nvSpPr>
        <p:spPr/>
        <p:txBody>
          <a:bodyPr>
            <a:normAutofit/>
          </a:bodyPr>
          <a:lstStyle/>
          <a:p>
            <a:r>
              <a:rPr lang="en-US" altLang="zh-CN" sz="3600" b="1" dirty="0"/>
              <a:t>Attention in Seq2seq models</a:t>
            </a:r>
            <a:endParaRPr lang="zh-CN" altLang="en-US" sz="3600" b="1" dirty="0"/>
          </a:p>
        </p:txBody>
      </p:sp>
      <p:sp>
        <p:nvSpPr>
          <p:cNvPr id="3" name="内容占位符 2">
            <a:extLst>
              <a:ext uri="{FF2B5EF4-FFF2-40B4-BE49-F238E27FC236}">
                <a16:creationId xmlns:a16="http://schemas.microsoft.com/office/drawing/2014/main" id="{A79DD14D-9ABE-41A4-A94D-2C6C724B737B}"/>
              </a:ext>
            </a:extLst>
          </p:cNvPr>
          <p:cNvSpPr>
            <a:spLocks noGrp="1"/>
          </p:cNvSpPr>
          <p:nvPr>
            <p:ph idx="1"/>
          </p:nvPr>
        </p:nvSpPr>
        <p:spPr/>
        <p:txBody>
          <a:bodyPr/>
          <a:lstStyle/>
          <a:p>
            <a:r>
              <a:rPr lang="en-US" altLang="zh-CN" dirty="0"/>
              <a:t>Information bottleneck</a:t>
            </a:r>
            <a:endParaRPr lang="zh-CN" altLang="en-US" dirty="0"/>
          </a:p>
        </p:txBody>
      </p:sp>
      <p:pic>
        <p:nvPicPr>
          <p:cNvPr id="5" name="图片 4">
            <a:extLst>
              <a:ext uri="{FF2B5EF4-FFF2-40B4-BE49-F238E27FC236}">
                <a16:creationId xmlns:a16="http://schemas.microsoft.com/office/drawing/2014/main" id="{8BBD5118-98D0-42BB-99A5-00DED3E7E4D1}"/>
              </a:ext>
            </a:extLst>
          </p:cNvPr>
          <p:cNvPicPr>
            <a:picLocks noChangeAspect="1"/>
          </p:cNvPicPr>
          <p:nvPr/>
        </p:nvPicPr>
        <p:blipFill>
          <a:blip r:embed="rId2"/>
          <a:stretch>
            <a:fillRect/>
          </a:stretch>
        </p:blipFill>
        <p:spPr>
          <a:xfrm>
            <a:off x="23281" y="2276872"/>
            <a:ext cx="4356324" cy="1943200"/>
          </a:xfrm>
          <a:prstGeom prst="rect">
            <a:avLst/>
          </a:prstGeom>
        </p:spPr>
      </p:pic>
      <p:pic>
        <p:nvPicPr>
          <p:cNvPr id="6" name="图片 5">
            <a:extLst>
              <a:ext uri="{FF2B5EF4-FFF2-40B4-BE49-F238E27FC236}">
                <a16:creationId xmlns:a16="http://schemas.microsoft.com/office/drawing/2014/main" id="{06810E35-DBED-4D25-BF37-63BFCDE4732D}"/>
              </a:ext>
            </a:extLst>
          </p:cNvPr>
          <p:cNvPicPr>
            <a:picLocks noChangeAspect="1"/>
          </p:cNvPicPr>
          <p:nvPr/>
        </p:nvPicPr>
        <p:blipFill>
          <a:blip r:embed="rId3"/>
          <a:stretch>
            <a:fillRect/>
          </a:stretch>
        </p:blipFill>
        <p:spPr>
          <a:xfrm>
            <a:off x="4796761" y="3161035"/>
            <a:ext cx="4337273" cy="1924149"/>
          </a:xfrm>
          <a:prstGeom prst="rect">
            <a:avLst/>
          </a:prstGeom>
        </p:spPr>
      </p:pic>
      <p:sp>
        <p:nvSpPr>
          <p:cNvPr id="7" name="矩形 6">
            <a:extLst>
              <a:ext uri="{FF2B5EF4-FFF2-40B4-BE49-F238E27FC236}">
                <a16:creationId xmlns:a16="http://schemas.microsoft.com/office/drawing/2014/main" id="{6F506E0E-B9E3-4705-B14D-8B64A14BA54C}"/>
              </a:ext>
            </a:extLst>
          </p:cNvPr>
          <p:cNvSpPr/>
          <p:nvPr/>
        </p:nvSpPr>
        <p:spPr>
          <a:xfrm>
            <a:off x="4139952" y="3645024"/>
            <a:ext cx="936104" cy="216024"/>
          </a:xfrm>
          <a:prstGeom prst="rect">
            <a:avLst/>
          </a:prstGeom>
          <a:solidFill>
            <a:schemeClr val="accent6">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632F86D5-D5B2-4D88-AA7F-F03CF46B1DF6}"/>
              </a:ext>
            </a:extLst>
          </p:cNvPr>
          <p:cNvCxnSpPr>
            <a:cxnSpLocks/>
          </p:cNvCxnSpPr>
          <p:nvPr/>
        </p:nvCxnSpPr>
        <p:spPr>
          <a:xfrm flipH="1">
            <a:off x="4508894" y="2934978"/>
            <a:ext cx="287867" cy="6347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4C2DE5B-5B58-4DBD-8F4C-BA6F49FF3DA3}"/>
              </a:ext>
            </a:extLst>
          </p:cNvPr>
          <p:cNvSpPr/>
          <p:nvPr/>
        </p:nvSpPr>
        <p:spPr>
          <a:xfrm>
            <a:off x="4723918" y="2324125"/>
            <a:ext cx="2241479" cy="923330"/>
          </a:xfrm>
          <a:prstGeom prst="rect">
            <a:avLst/>
          </a:prstGeom>
        </p:spPr>
        <p:txBody>
          <a:bodyPr wrap="square">
            <a:spAutoFit/>
          </a:bodyPr>
          <a:lstStyle/>
          <a:p>
            <a:r>
              <a:rPr lang="en-US" altLang="zh-CN" dirty="0"/>
              <a:t>This hidden state vector is the bottleneck</a:t>
            </a:r>
            <a:endParaRPr lang="zh-CN" altLang="en-US" dirty="0"/>
          </a:p>
        </p:txBody>
      </p:sp>
      <p:sp>
        <p:nvSpPr>
          <p:cNvPr id="12" name="矩形 11">
            <a:extLst>
              <a:ext uri="{FF2B5EF4-FFF2-40B4-BE49-F238E27FC236}">
                <a16:creationId xmlns:a16="http://schemas.microsoft.com/office/drawing/2014/main" id="{79677E14-1EFF-4A55-8EEB-E749542FB1FB}"/>
              </a:ext>
            </a:extLst>
          </p:cNvPr>
          <p:cNvSpPr/>
          <p:nvPr/>
        </p:nvSpPr>
        <p:spPr>
          <a:xfrm>
            <a:off x="556684" y="5336179"/>
            <a:ext cx="8229599" cy="646331"/>
          </a:xfrm>
          <a:prstGeom prst="rect">
            <a:avLst/>
          </a:prstGeom>
        </p:spPr>
        <p:txBody>
          <a:bodyPr wrap="square">
            <a:spAutoFit/>
          </a:bodyPr>
          <a:lstStyle/>
          <a:p>
            <a:r>
              <a:rPr lang="en-US" altLang="zh-CN" dirty="0"/>
              <a:t>The last encoder hidden state is the bottleneck -- all information in the source sentence must pass through it to get to the decoder.</a:t>
            </a:r>
            <a:endParaRPr lang="zh-CN" altLang="en-US" dirty="0"/>
          </a:p>
        </p:txBody>
      </p:sp>
      <p:sp>
        <p:nvSpPr>
          <p:cNvPr id="13" name="页脚占位符 12">
            <a:extLst>
              <a:ext uri="{FF2B5EF4-FFF2-40B4-BE49-F238E27FC236}">
                <a16:creationId xmlns:a16="http://schemas.microsoft.com/office/drawing/2014/main" id="{7F6E59C0-C3CE-47C2-B3A2-659FB9FEF733}"/>
              </a:ext>
            </a:extLst>
          </p:cNvPr>
          <p:cNvSpPr>
            <a:spLocks noGrp="1"/>
          </p:cNvSpPr>
          <p:nvPr>
            <p:ph type="ftr" sz="quarter" idx="11"/>
          </p:nvPr>
        </p:nvSpPr>
        <p:spPr/>
        <p:txBody>
          <a:bodyPr/>
          <a:lstStyle/>
          <a:p>
            <a:r>
              <a:rPr lang="en-US"/>
              <a:t>CIS 5525</a:t>
            </a:r>
          </a:p>
        </p:txBody>
      </p:sp>
      <p:sp>
        <p:nvSpPr>
          <p:cNvPr id="14" name="灯片编号占位符 13">
            <a:extLst>
              <a:ext uri="{FF2B5EF4-FFF2-40B4-BE49-F238E27FC236}">
                <a16:creationId xmlns:a16="http://schemas.microsoft.com/office/drawing/2014/main" id="{DFB332CD-C915-4C06-80A4-85408DAA3DB3}"/>
              </a:ext>
            </a:extLst>
          </p:cNvPr>
          <p:cNvSpPr>
            <a:spLocks noGrp="1"/>
          </p:cNvSpPr>
          <p:nvPr>
            <p:ph type="sldNum" sz="quarter" idx="12"/>
          </p:nvPr>
        </p:nvSpPr>
        <p:spPr/>
        <p:txBody>
          <a:bodyPr/>
          <a:lstStyle/>
          <a:p>
            <a:fld id="{FC5459A1-ACE0-465C-872A-9010E575769A}" type="slidenum">
              <a:rPr lang="en-US" smtClean="0"/>
              <a:pPr/>
              <a:t>16</a:t>
            </a:fld>
            <a:endParaRPr lang="en-US"/>
          </a:p>
        </p:txBody>
      </p:sp>
    </p:spTree>
    <p:extLst>
      <p:ext uri="{BB962C8B-B14F-4D97-AF65-F5344CB8AC3E}">
        <p14:creationId xmlns:p14="http://schemas.microsoft.com/office/powerpoint/2010/main" val="606759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5B539-CCF5-453F-8BE3-21F812D11162}"/>
              </a:ext>
            </a:extLst>
          </p:cNvPr>
          <p:cNvSpPr>
            <a:spLocks noGrp="1"/>
          </p:cNvSpPr>
          <p:nvPr>
            <p:ph type="title"/>
          </p:nvPr>
        </p:nvSpPr>
        <p:spPr/>
        <p:txBody>
          <a:bodyPr>
            <a:normAutofit/>
          </a:bodyPr>
          <a:lstStyle/>
          <a:p>
            <a:r>
              <a:rPr lang="en-US" altLang="zh-CN" sz="3600" b="1" dirty="0"/>
              <a:t>Learning to Pay Attention</a:t>
            </a:r>
            <a:endParaRPr lang="zh-CN" altLang="en-US" sz="3600" b="1" dirty="0"/>
          </a:p>
        </p:txBody>
      </p:sp>
      <p:sp>
        <p:nvSpPr>
          <p:cNvPr id="3" name="内容占位符 2">
            <a:extLst>
              <a:ext uri="{FF2B5EF4-FFF2-40B4-BE49-F238E27FC236}">
                <a16:creationId xmlns:a16="http://schemas.microsoft.com/office/drawing/2014/main" id="{FB5797CC-60C9-4AF8-9EC6-8FD925F58DD0}"/>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6025D20C-9C9C-4571-8987-8F26D8DABE97}"/>
              </a:ext>
            </a:extLst>
          </p:cNvPr>
          <p:cNvPicPr>
            <a:picLocks noChangeAspect="1"/>
          </p:cNvPicPr>
          <p:nvPr/>
        </p:nvPicPr>
        <p:blipFill>
          <a:blip r:embed="rId2"/>
          <a:stretch>
            <a:fillRect/>
          </a:stretch>
        </p:blipFill>
        <p:spPr>
          <a:xfrm>
            <a:off x="107504" y="2132856"/>
            <a:ext cx="8744399" cy="3568883"/>
          </a:xfrm>
          <a:prstGeom prst="rect">
            <a:avLst/>
          </a:prstGeom>
        </p:spPr>
      </p:pic>
      <p:sp>
        <p:nvSpPr>
          <p:cNvPr id="5" name="页脚占位符 4">
            <a:extLst>
              <a:ext uri="{FF2B5EF4-FFF2-40B4-BE49-F238E27FC236}">
                <a16:creationId xmlns:a16="http://schemas.microsoft.com/office/drawing/2014/main" id="{63D2AAF2-A370-430C-810C-E9C00A7591DF}"/>
              </a:ext>
            </a:extLst>
          </p:cNvPr>
          <p:cNvSpPr>
            <a:spLocks noGrp="1"/>
          </p:cNvSpPr>
          <p:nvPr>
            <p:ph type="ftr" sz="quarter" idx="11"/>
          </p:nvPr>
        </p:nvSpPr>
        <p:spPr/>
        <p:txBody>
          <a:bodyPr/>
          <a:lstStyle/>
          <a:p>
            <a:r>
              <a:rPr lang="en-US"/>
              <a:t>CIS 5525</a:t>
            </a:r>
          </a:p>
        </p:txBody>
      </p:sp>
      <p:sp>
        <p:nvSpPr>
          <p:cNvPr id="6" name="灯片编号占位符 5">
            <a:extLst>
              <a:ext uri="{FF2B5EF4-FFF2-40B4-BE49-F238E27FC236}">
                <a16:creationId xmlns:a16="http://schemas.microsoft.com/office/drawing/2014/main" id="{FE38A349-4A5A-403A-9F4D-EEEB50E5D2FF}"/>
              </a:ext>
            </a:extLst>
          </p:cNvPr>
          <p:cNvSpPr>
            <a:spLocks noGrp="1"/>
          </p:cNvSpPr>
          <p:nvPr>
            <p:ph type="sldNum" sz="quarter" idx="12"/>
          </p:nvPr>
        </p:nvSpPr>
        <p:spPr/>
        <p:txBody>
          <a:bodyPr/>
          <a:lstStyle/>
          <a:p>
            <a:fld id="{FC5459A1-ACE0-465C-872A-9010E575769A}" type="slidenum">
              <a:rPr lang="en-US" smtClean="0"/>
              <a:pPr/>
              <a:t>17</a:t>
            </a:fld>
            <a:endParaRPr lang="en-US"/>
          </a:p>
        </p:txBody>
      </p:sp>
    </p:spTree>
    <p:extLst>
      <p:ext uri="{BB962C8B-B14F-4D97-AF65-F5344CB8AC3E}">
        <p14:creationId xmlns:p14="http://schemas.microsoft.com/office/powerpoint/2010/main" val="1727049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94E1AD-86EA-4B59-9EEB-ACA42551977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B20C41E-C8D9-4530-8A29-8AE87BF7F6B2}"/>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56F98424-5130-494B-ABF9-D984FC085932}"/>
              </a:ext>
            </a:extLst>
          </p:cNvPr>
          <p:cNvPicPr>
            <a:picLocks noChangeAspect="1"/>
          </p:cNvPicPr>
          <p:nvPr/>
        </p:nvPicPr>
        <p:blipFill>
          <a:blip r:embed="rId2"/>
          <a:stretch>
            <a:fillRect/>
          </a:stretch>
        </p:blipFill>
        <p:spPr>
          <a:xfrm>
            <a:off x="0" y="857782"/>
            <a:ext cx="9144000" cy="5142436"/>
          </a:xfrm>
          <a:prstGeom prst="rect">
            <a:avLst/>
          </a:prstGeom>
        </p:spPr>
      </p:pic>
      <p:sp>
        <p:nvSpPr>
          <p:cNvPr id="5" name="页脚占位符 4">
            <a:extLst>
              <a:ext uri="{FF2B5EF4-FFF2-40B4-BE49-F238E27FC236}">
                <a16:creationId xmlns:a16="http://schemas.microsoft.com/office/drawing/2014/main" id="{3062F7B3-02C8-414B-96B2-0E1822163998}"/>
              </a:ext>
            </a:extLst>
          </p:cNvPr>
          <p:cNvSpPr>
            <a:spLocks noGrp="1"/>
          </p:cNvSpPr>
          <p:nvPr>
            <p:ph type="ftr" sz="quarter" idx="11"/>
          </p:nvPr>
        </p:nvSpPr>
        <p:spPr/>
        <p:txBody>
          <a:bodyPr/>
          <a:lstStyle/>
          <a:p>
            <a:r>
              <a:rPr lang="en-US"/>
              <a:t>CIS 5525</a:t>
            </a:r>
          </a:p>
        </p:txBody>
      </p:sp>
      <p:sp>
        <p:nvSpPr>
          <p:cNvPr id="6" name="灯片编号占位符 5">
            <a:extLst>
              <a:ext uri="{FF2B5EF4-FFF2-40B4-BE49-F238E27FC236}">
                <a16:creationId xmlns:a16="http://schemas.microsoft.com/office/drawing/2014/main" id="{C8538035-EBCB-41B5-8CA6-EE277AAC9AE6}"/>
              </a:ext>
            </a:extLst>
          </p:cNvPr>
          <p:cNvSpPr>
            <a:spLocks noGrp="1"/>
          </p:cNvSpPr>
          <p:nvPr>
            <p:ph type="sldNum" sz="quarter" idx="12"/>
          </p:nvPr>
        </p:nvSpPr>
        <p:spPr/>
        <p:txBody>
          <a:bodyPr/>
          <a:lstStyle/>
          <a:p>
            <a:fld id="{FC5459A1-ACE0-465C-872A-9010E575769A}" type="slidenum">
              <a:rPr lang="en-US" smtClean="0"/>
              <a:pPr/>
              <a:t>18</a:t>
            </a:fld>
            <a:endParaRPr lang="en-US"/>
          </a:p>
        </p:txBody>
      </p:sp>
    </p:spTree>
    <p:extLst>
      <p:ext uri="{BB962C8B-B14F-4D97-AF65-F5344CB8AC3E}">
        <p14:creationId xmlns:p14="http://schemas.microsoft.com/office/powerpoint/2010/main" val="251055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F3CD2-0761-4A74-9FA1-C6715E31FFE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49B17D3-E675-42AF-AC16-76501D72C646}"/>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2A5C9FE-D44B-4C18-8001-00F58225CE26}"/>
              </a:ext>
            </a:extLst>
          </p:cNvPr>
          <p:cNvPicPr>
            <a:picLocks noChangeAspect="1"/>
          </p:cNvPicPr>
          <p:nvPr/>
        </p:nvPicPr>
        <p:blipFill>
          <a:blip r:embed="rId2"/>
          <a:stretch>
            <a:fillRect/>
          </a:stretch>
        </p:blipFill>
        <p:spPr>
          <a:xfrm>
            <a:off x="0" y="863753"/>
            <a:ext cx="9144000" cy="5130493"/>
          </a:xfrm>
          <a:prstGeom prst="rect">
            <a:avLst/>
          </a:prstGeom>
        </p:spPr>
      </p:pic>
      <p:sp>
        <p:nvSpPr>
          <p:cNvPr id="5" name="页脚占位符 4">
            <a:extLst>
              <a:ext uri="{FF2B5EF4-FFF2-40B4-BE49-F238E27FC236}">
                <a16:creationId xmlns:a16="http://schemas.microsoft.com/office/drawing/2014/main" id="{D3CED30E-9801-495A-AE29-AC61389F4B23}"/>
              </a:ext>
            </a:extLst>
          </p:cNvPr>
          <p:cNvSpPr>
            <a:spLocks noGrp="1"/>
          </p:cNvSpPr>
          <p:nvPr>
            <p:ph type="ftr" sz="quarter" idx="11"/>
          </p:nvPr>
        </p:nvSpPr>
        <p:spPr/>
        <p:txBody>
          <a:bodyPr/>
          <a:lstStyle/>
          <a:p>
            <a:r>
              <a:rPr lang="en-US"/>
              <a:t>CIS 5525</a:t>
            </a:r>
          </a:p>
        </p:txBody>
      </p:sp>
      <p:sp>
        <p:nvSpPr>
          <p:cNvPr id="6" name="灯片编号占位符 5">
            <a:extLst>
              <a:ext uri="{FF2B5EF4-FFF2-40B4-BE49-F238E27FC236}">
                <a16:creationId xmlns:a16="http://schemas.microsoft.com/office/drawing/2014/main" id="{6E4AACA1-3445-43C1-8888-E0D86AA141A3}"/>
              </a:ext>
            </a:extLst>
          </p:cNvPr>
          <p:cNvSpPr>
            <a:spLocks noGrp="1"/>
          </p:cNvSpPr>
          <p:nvPr>
            <p:ph type="sldNum" sz="quarter" idx="12"/>
          </p:nvPr>
        </p:nvSpPr>
        <p:spPr/>
        <p:txBody>
          <a:bodyPr/>
          <a:lstStyle/>
          <a:p>
            <a:fld id="{FC5459A1-ACE0-465C-872A-9010E575769A}" type="slidenum">
              <a:rPr lang="en-US" smtClean="0"/>
              <a:pPr/>
              <a:t>19</a:t>
            </a:fld>
            <a:endParaRPr lang="en-US"/>
          </a:p>
        </p:txBody>
      </p:sp>
    </p:spTree>
    <p:extLst>
      <p:ext uri="{BB962C8B-B14F-4D97-AF65-F5344CB8AC3E}">
        <p14:creationId xmlns:p14="http://schemas.microsoft.com/office/powerpoint/2010/main" val="2570947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85317-E24E-4DB3-BD58-6FBE79C64F7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75475FD-864E-41B1-A4F4-057DC0C5EE07}"/>
              </a:ext>
            </a:extLst>
          </p:cNvPr>
          <p:cNvSpPr>
            <a:spLocks noGrp="1"/>
          </p:cNvSpPr>
          <p:nvPr>
            <p:ph idx="1"/>
          </p:nvPr>
        </p:nvSpPr>
        <p:spPr/>
        <p:txBody>
          <a:bodyPr/>
          <a:lstStyle/>
          <a:p>
            <a:endParaRPr lang="zh-CN" altLang="en-US"/>
          </a:p>
        </p:txBody>
      </p:sp>
      <p:pic>
        <p:nvPicPr>
          <p:cNvPr id="1026" name="Picture 2">
            <a:extLst>
              <a:ext uri="{FF2B5EF4-FFF2-40B4-BE49-F238E27FC236}">
                <a16:creationId xmlns:a16="http://schemas.microsoft.com/office/drawing/2014/main" id="{307D1F88-F76D-450A-BB5F-73C7D2F37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04" y="980728"/>
            <a:ext cx="7991475" cy="5448300"/>
          </a:xfrm>
          <a:prstGeom prst="rect">
            <a:avLst/>
          </a:prstGeom>
          <a:noFill/>
          <a:extLst>
            <a:ext uri="{909E8E84-426E-40DD-AFC4-6F175D3DCCD1}">
              <a14:hiddenFill xmlns:a14="http://schemas.microsoft.com/office/drawing/2010/main">
                <a:solidFill>
                  <a:srgbClr val="FFFFFF"/>
                </a:solidFill>
              </a14:hiddenFill>
            </a:ext>
          </a:extLst>
        </p:spPr>
      </p:pic>
      <p:sp>
        <p:nvSpPr>
          <p:cNvPr id="4" name="页脚占位符 3">
            <a:extLst>
              <a:ext uri="{FF2B5EF4-FFF2-40B4-BE49-F238E27FC236}">
                <a16:creationId xmlns:a16="http://schemas.microsoft.com/office/drawing/2014/main" id="{AC611E5B-D461-4EE6-932D-2E4F589963C6}"/>
              </a:ext>
            </a:extLst>
          </p:cNvPr>
          <p:cNvSpPr>
            <a:spLocks noGrp="1"/>
          </p:cNvSpPr>
          <p:nvPr>
            <p:ph type="ftr" sz="quarter" idx="11"/>
          </p:nvPr>
        </p:nvSpPr>
        <p:spPr/>
        <p:txBody>
          <a:bodyPr/>
          <a:lstStyle/>
          <a:p>
            <a:r>
              <a:rPr lang="en-US"/>
              <a:t>CIS 5525</a:t>
            </a:r>
          </a:p>
        </p:txBody>
      </p:sp>
      <p:sp>
        <p:nvSpPr>
          <p:cNvPr id="5" name="灯片编号占位符 4">
            <a:extLst>
              <a:ext uri="{FF2B5EF4-FFF2-40B4-BE49-F238E27FC236}">
                <a16:creationId xmlns:a16="http://schemas.microsoft.com/office/drawing/2014/main" id="{B21EA42A-EFFA-4F3D-952F-771D345C14A4}"/>
              </a:ext>
            </a:extLst>
          </p:cNvPr>
          <p:cNvSpPr>
            <a:spLocks noGrp="1"/>
          </p:cNvSpPr>
          <p:nvPr>
            <p:ph type="sldNum" sz="quarter" idx="12"/>
          </p:nvPr>
        </p:nvSpPr>
        <p:spPr/>
        <p:txBody>
          <a:bodyPr/>
          <a:lstStyle/>
          <a:p>
            <a:fld id="{FC5459A1-ACE0-465C-872A-9010E575769A}" type="slidenum">
              <a:rPr lang="en-US" smtClean="0"/>
              <a:pPr/>
              <a:t>2</a:t>
            </a:fld>
            <a:endParaRPr lang="en-US"/>
          </a:p>
        </p:txBody>
      </p:sp>
    </p:spTree>
    <p:extLst>
      <p:ext uri="{BB962C8B-B14F-4D97-AF65-F5344CB8AC3E}">
        <p14:creationId xmlns:p14="http://schemas.microsoft.com/office/powerpoint/2010/main" val="1635223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E8EF43-C0FD-4398-8031-543B048AF1E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E80346F-A9E9-44D6-9327-3E330BEFD6B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63D7769-7339-4FD8-97B9-0AC8019918FD}"/>
              </a:ext>
            </a:extLst>
          </p:cNvPr>
          <p:cNvPicPr>
            <a:picLocks noChangeAspect="1"/>
          </p:cNvPicPr>
          <p:nvPr/>
        </p:nvPicPr>
        <p:blipFill>
          <a:blip r:embed="rId2"/>
          <a:stretch>
            <a:fillRect/>
          </a:stretch>
        </p:blipFill>
        <p:spPr>
          <a:xfrm>
            <a:off x="0" y="854331"/>
            <a:ext cx="9144000" cy="5149337"/>
          </a:xfrm>
          <a:prstGeom prst="rect">
            <a:avLst/>
          </a:prstGeom>
        </p:spPr>
      </p:pic>
      <p:sp>
        <p:nvSpPr>
          <p:cNvPr id="5" name="页脚占位符 4">
            <a:extLst>
              <a:ext uri="{FF2B5EF4-FFF2-40B4-BE49-F238E27FC236}">
                <a16:creationId xmlns:a16="http://schemas.microsoft.com/office/drawing/2014/main" id="{4166085C-C4E0-41DE-B09F-3232CAB06716}"/>
              </a:ext>
            </a:extLst>
          </p:cNvPr>
          <p:cNvSpPr>
            <a:spLocks noGrp="1"/>
          </p:cNvSpPr>
          <p:nvPr>
            <p:ph type="ftr" sz="quarter" idx="11"/>
          </p:nvPr>
        </p:nvSpPr>
        <p:spPr/>
        <p:txBody>
          <a:bodyPr/>
          <a:lstStyle/>
          <a:p>
            <a:r>
              <a:rPr lang="en-US"/>
              <a:t>CIS 5525</a:t>
            </a:r>
          </a:p>
        </p:txBody>
      </p:sp>
      <p:sp>
        <p:nvSpPr>
          <p:cNvPr id="6" name="灯片编号占位符 5">
            <a:extLst>
              <a:ext uri="{FF2B5EF4-FFF2-40B4-BE49-F238E27FC236}">
                <a16:creationId xmlns:a16="http://schemas.microsoft.com/office/drawing/2014/main" id="{D553E739-A83F-42C8-9AF2-E9B64389324C}"/>
              </a:ext>
            </a:extLst>
          </p:cNvPr>
          <p:cNvSpPr>
            <a:spLocks noGrp="1"/>
          </p:cNvSpPr>
          <p:nvPr>
            <p:ph type="sldNum" sz="quarter" idx="12"/>
          </p:nvPr>
        </p:nvSpPr>
        <p:spPr/>
        <p:txBody>
          <a:bodyPr/>
          <a:lstStyle/>
          <a:p>
            <a:fld id="{FC5459A1-ACE0-465C-872A-9010E575769A}" type="slidenum">
              <a:rPr lang="en-US" smtClean="0"/>
              <a:pPr/>
              <a:t>20</a:t>
            </a:fld>
            <a:endParaRPr lang="en-US"/>
          </a:p>
        </p:txBody>
      </p:sp>
    </p:spTree>
    <p:extLst>
      <p:ext uri="{BB962C8B-B14F-4D97-AF65-F5344CB8AC3E}">
        <p14:creationId xmlns:p14="http://schemas.microsoft.com/office/powerpoint/2010/main" val="1712946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47BD52-2BDD-4AAA-9284-3A7162F802E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6F06BCF-7176-4DCB-A419-CBF300CD1432}"/>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A791A973-5856-4B95-9D87-BA6EF156770F}"/>
              </a:ext>
            </a:extLst>
          </p:cNvPr>
          <p:cNvPicPr>
            <a:picLocks noChangeAspect="1"/>
          </p:cNvPicPr>
          <p:nvPr/>
        </p:nvPicPr>
        <p:blipFill>
          <a:blip r:embed="rId2"/>
          <a:stretch>
            <a:fillRect/>
          </a:stretch>
        </p:blipFill>
        <p:spPr>
          <a:xfrm>
            <a:off x="0" y="858840"/>
            <a:ext cx="9144000" cy="5140319"/>
          </a:xfrm>
          <a:prstGeom prst="rect">
            <a:avLst/>
          </a:prstGeom>
        </p:spPr>
      </p:pic>
      <p:sp>
        <p:nvSpPr>
          <p:cNvPr id="5" name="页脚占位符 4">
            <a:extLst>
              <a:ext uri="{FF2B5EF4-FFF2-40B4-BE49-F238E27FC236}">
                <a16:creationId xmlns:a16="http://schemas.microsoft.com/office/drawing/2014/main" id="{91F2163B-6F39-4962-ADB3-AC1F27776E7B}"/>
              </a:ext>
            </a:extLst>
          </p:cNvPr>
          <p:cNvSpPr>
            <a:spLocks noGrp="1"/>
          </p:cNvSpPr>
          <p:nvPr>
            <p:ph type="ftr" sz="quarter" idx="11"/>
          </p:nvPr>
        </p:nvSpPr>
        <p:spPr/>
        <p:txBody>
          <a:bodyPr/>
          <a:lstStyle/>
          <a:p>
            <a:r>
              <a:rPr lang="en-US"/>
              <a:t>CIS 5525</a:t>
            </a:r>
          </a:p>
        </p:txBody>
      </p:sp>
      <p:sp>
        <p:nvSpPr>
          <p:cNvPr id="6" name="灯片编号占位符 5">
            <a:extLst>
              <a:ext uri="{FF2B5EF4-FFF2-40B4-BE49-F238E27FC236}">
                <a16:creationId xmlns:a16="http://schemas.microsoft.com/office/drawing/2014/main" id="{B3CBA034-D391-4431-A021-7492F025B895}"/>
              </a:ext>
            </a:extLst>
          </p:cNvPr>
          <p:cNvSpPr>
            <a:spLocks noGrp="1"/>
          </p:cNvSpPr>
          <p:nvPr>
            <p:ph type="sldNum" sz="quarter" idx="12"/>
          </p:nvPr>
        </p:nvSpPr>
        <p:spPr/>
        <p:txBody>
          <a:bodyPr/>
          <a:lstStyle/>
          <a:p>
            <a:fld id="{FC5459A1-ACE0-465C-872A-9010E575769A}" type="slidenum">
              <a:rPr lang="en-US" smtClean="0"/>
              <a:pPr/>
              <a:t>21</a:t>
            </a:fld>
            <a:endParaRPr lang="en-US"/>
          </a:p>
        </p:txBody>
      </p:sp>
    </p:spTree>
    <p:extLst>
      <p:ext uri="{BB962C8B-B14F-4D97-AF65-F5344CB8AC3E}">
        <p14:creationId xmlns:p14="http://schemas.microsoft.com/office/powerpoint/2010/main" val="3625739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3996F-3FD4-4B5D-BAEC-8AAF14BE085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54FBA4C-B0EE-44C6-A8F1-780794411324}"/>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4E7088C-0489-4738-953B-67B7C7FB4092}"/>
              </a:ext>
            </a:extLst>
          </p:cNvPr>
          <p:cNvPicPr>
            <a:picLocks noChangeAspect="1"/>
          </p:cNvPicPr>
          <p:nvPr/>
        </p:nvPicPr>
        <p:blipFill>
          <a:blip r:embed="rId2"/>
          <a:stretch>
            <a:fillRect/>
          </a:stretch>
        </p:blipFill>
        <p:spPr>
          <a:xfrm>
            <a:off x="0" y="856454"/>
            <a:ext cx="9144000" cy="5145092"/>
          </a:xfrm>
          <a:prstGeom prst="rect">
            <a:avLst/>
          </a:prstGeom>
        </p:spPr>
      </p:pic>
      <p:sp>
        <p:nvSpPr>
          <p:cNvPr id="5" name="页脚占位符 4">
            <a:extLst>
              <a:ext uri="{FF2B5EF4-FFF2-40B4-BE49-F238E27FC236}">
                <a16:creationId xmlns:a16="http://schemas.microsoft.com/office/drawing/2014/main" id="{6D27E3E6-3212-4FE9-B377-6F67AD9F0E51}"/>
              </a:ext>
            </a:extLst>
          </p:cNvPr>
          <p:cNvSpPr>
            <a:spLocks noGrp="1"/>
          </p:cNvSpPr>
          <p:nvPr>
            <p:ph type="ftr" sz="quarter" idx="11"/>
          </p:nvPr>
        </p:nvSpPr>
        <p:spPr/>
        <p:txBody>
          <a:bodyPr/>
          <a:lstStyle/>
          <a:p>
            <a:r>
              <a:rPr lang="en-US"/>
              <a:t>CIS 5525</a:t>
            </a:r>
          </a:p>
        </p:txBody>
      </p:sp>
      <p:sp>
        <p:nvSpPr>
          <p:cNvPr id="6" name="灯片编号占位符 5">
            <a:extLst>
              <a:ext uri="{FF2B5EF4-FFF2-40B4-BE49-F238E27FC236}">
                <a16:creationId xmlns:a16="http://schemas.microsoft.com/office/drawing/2014/main" id="{50B31D7F-F39A-4631-9D95-CCD2AB25CB41}"/>
              </a:ext>
            </a:extLst>
          </p:cNvPr>
          <p:cNvSpPr>
            <a:spLocks noGrp="1"/>
          </p:cNvSpPr>
          <p:nvPr>
            <p:ph type="sldNum" sz="quarter" idx="12"/>
          </p:nvPr>
        </p:nvSpPr>
        <p:spPr/>
        <p:txBody>
          <a:bodyPr/>
          <a:lstStyle/>
          <a:p>
            <a:fld id="{FC5459A1-ACE0-465C-872A-9010E575769A}" type="slidenum">
              <a:rPr lang="en-US" smtClean="0"/>
              <a:pPr/>
              <a:t>22</a:t>
            </a:fld>
            <a:endParaRPr lang="en-US"/>
          </a:p>
        </p:txBody>
      </p:sp>
    </p:spTree>
    <p:extLst>
      <p:ext uri="{BB962C8B-B14F-4D97-AF65-F5344CB8AC3E}">
        <p14:creationId xmlns:p14="http://schemas.microsoft.com/office/powerpoint/2010/main" val="2622004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52957F-C6AC-4371-BF66-E8DC0D88EEC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E88D528-1A3C-41C4-8DDF-975A5373EA0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A300CBBE-E528-478B-943C-AC67E0FA2842}"/>
              </a:ext>
            </a:extLst>
          </p:cNvPr>
          <p:cNvPicPr>
            <a:picLocks noChangeAspect="1"/>
          </p:cNvPicPr>
          <p:nvPr/>
        </p:nvPicPr>
        <p:blipFill>
          <a:blip r:embed="rId2"/>
          <a:stretch>
            <a:fillRect/>
          </a:stretch>
        </p:blipFill>
        <p:spPr>
          <a:xfrm>
            <a:off x="0" y="857383"/>
            <a:ext cx="9144000" cy="5143234"/>
          </a:xfrm>
          <a:prstGeom prst="rect">
            <a:avLst/>
          </a:prstGeom>
        </p:spPr>
      </p:pic>
      <p:pic>
        <p:nvPicPr>
          <p:cNvPr id="5" name="图片 4">
            <a:extLst>
              <a:ext uri="{FF2B5EF4-FFF2-40B4-BE49-F238E27FC236}">
                <a16:creationId xmlns:a16="http://schemas.microsoft.com/office/drawing/2014/main" id="{68AAF8E0-2C94-4840-973C-E3FDED08DB51}"/>
              </a:ext>
            </a:extLst>
          </p:cNvPr>
          <p:cNvPicPr>
            <a:picLocks noChangeAspect="1"/>
          </p:cNvPicPr>
          <p:nvPr/>
        </p:nvPicPr>
        <p:blipFill>
          <a:blip r:embed="rId3"/>
          <a:stretch>
            <a:fillRect/>
          </a:stretch>
        </p:blipFill>
        <p:spPr>
          <a:xfrm>
            <a:off x="5780769" y="4365104"/>
            <a:ext cx="2933851" cy="1384371"/>
          </a:xfrm>
          <a:prstGeom prst="rect">
            <a:avLst/>
          </a:prstGeom>
        </p:spPr>
      </p:pic>
      <p:sp>
        <p:nvSpPr>
          <p:cNvPr id="6" name="页脚占位符 5">
            <a:extLst>
              <a:ext uri="{FF2B5EF4-FFF2-40B4-BE49-F238E27FC236}">
                <a16:creationId xmlns:a16="http://schemas.microsoft.com/office/drawing/2014/main" id="{02480829-B2B1-447D-8067-15E7C5A5C70B}"/>
              </a:ext>
            </a:extLst>
          </p:cNvPr>
          <p:cNvSpPr>
            <a:spLocks noGrp="1"/>
          </p:cNvSpPr>
          <p:nvPr>
            <p:ph type="ftr" sz="quarter" idx="11"/>
          </p:nvPr>
        </p:nvSpPr>
        <p:spPr/>
        <p:txBody>
          <a:bodyPr/>
          <a:lstStyle/>
          <a:p>
            <a:r>
              <a:rPr lang="en-US"/>
              <a:t>CIS 5525</a:t>
            </a:r>
          </a:p>
        </p:txBody>
      </p:sp>
      <p:sp>
        <p:nvSpPr>
          <p:cNvPr id="7" name="灯片编号占位符 6">
            <a:extLst>
              <a:ext uri="{FF2B5EF4-FFF2-40B4-BE49-F238E27FC236}">
                <a16:creationId xmlns:a16="http://schemas.microsoft.com/office/drawing/2014/main" id="{BDC9B30A-80D6-4320-91BB-7429C8025792}"/>
              </a:ext>
            </a:extLst>
          </p:cNvPr>
          <p:cNvSpPr>
            <a:spLocks noGrp="1"/>
          </p:cNvSpPr>
          <p:nvPr>
            <p:ph type="sldNum" sz="quarter" idx="12"/>
          </p:nvPr>
        </p:nvSpPr>
        <p:spPr/>
        <p:txBody>
          <a:bodyPr/>
          <a:lstStyle/>
          <a:p>
            <a:fld id="{FC5459A1-ACE0-465C-872A-9010E575769A}" type="slidenum">
              <a:rPr lang="en-US" smtClean="0"/>
              <a:pPr/>
              <a:t>23</a:t>
            </a:fld>
            <a:endParaRPr lang="en-US"/>
          </a:p>
        </p:txBody>
      </p:sp>
    </p:spTree>
    <p:extLst>
      <p:ext uri="{BB962C8B-B14F-4D97-AF65-F5344CB8AC3E}">
        <p14:creationId xmlns:p14="http://schemas.microsoft.com/office/powerpoint/2010/main" val="911798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CF359-553D-4187-AB77-EF531BE8E49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5B3C6C7-2F15-4807-966D-2A3DDB815D81}"/>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8A5ED793-A7C3-485E-8626-A92CB4E386C7}"/>
              </a:ext>
            </a:extLst>
          </p:cNvPr>
          <p:cNvPicPr>
            <a:picLocks noChangeAspect="1"/>
          </p:cNvPicPr>
          <p:nvPr/>
        </p:nvPicPr>
        <p:blipFill>
          <a:blip r:embed="rId2"/>
          <a:stretch>
            <a:fillRect/>
          </a:stretch>
        </p:blipFill>
        <p:spPr>
          <a:xfrm>
            <a:off x="0" y="859506"/>
            <a:ext cx="9144000" cy="5138987"/>
          </a:xfrm>
          <a:prstGeom prst="rect">
            <a:avLst/>
          </a:prstGeom>
        </p:spPr>
      </p:pic>
      <p:sp>
        <p:nvSpPr>
          <p:cNvPr id="6" name="页脚占位符 5">
            <a:extLst>
              <a:ext uri="{FF2B5EF4-FFF2-40B4-BE49-F238E27FC236}">
                <a16:creationId xmlns:a16="http://schemas.microsoft.com/office/drawing/2014/main" id="{60A147C9-0E43-4ECB-BFA4-EDFB6C1DA7B5}"/>
              </a:ext>
            </a:extLst>
          </p:cNvPr>
          <p:cNvSpPr>
            <a:spLocks noGrp="1"/>
          </p:cNvSpPr>
          <p:nvPr>
            <p:ph type="ftr" sz="quarter" idx="11"/>
          </p:nvPr>
        </p:nvSpPr>
        <p:spPr/>
        <p:txBody>
          <a:bodyPr/>
          <a:lstStyle/>
          <a:p>
            <a:r>
              <a:rPr lang="en-US"/>
              <a:t>CIS 5525</a:t>
            </a:r>
          </a:p>
        </p:txBody>
      </p:sp>
      <p:sp>
        <p:nvSpPr>
          <p:cNvPr id="7" name="灯片编号占位符 6">
            <a:extLst>
              <a:ext uri="{FF2B5EF4-FFF2-40B4-BE49-F238E27FC236}">
                <a16:creationId xmlns:a16="http://schemas.microsoft.com/office/drawing/2014/main" id="{0C166D96-E522-4CEC-B161-69B2485E612C}"/>
              </a:ext>
            </a:extLst>
          </p:cNvPr>
          <p:cNvSpPr>
            <a:spLocks noGrp="1"/>
          </p:cNvSpPr>
          <p:nvPr>
            <p:ph type="sldNum" sz="quarter" idx="12"/>
          </p:nvPr>
        </p:nvSpPr>
        <p:spPr/>
        <p:txBody>
          <a:bodyPr/>
          <a:lstStyle/>
          <a:p>
            <a:fld id="{FC5459A1-ACE0-465C-872A-9010E575769A}" type="slidenum">
              <a:rPr lang="en-US" smtClean="0"/>
              <a:pPr/>
              <a:t>24</a:t>
            </a:fld>
            <a:endParaRPr lang="en-US"/>
          </a:p>
        </p:txBody>
      </p:sp>
    </p:spTree>
    <p:extLst>
      <p:ext uri="{BB962C8B-B14F-4D97-AF65-F5344CB8AC3E}">
        <p14:creationId xmlns:p14="http://schemas.microsoft.com/office/powerpoint/2010/main" val="1239208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1E2210-0A48-466A-A225-2FF2057C1AE8}"/>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FC59B682-35B1-4A2F-9C61-246825917EC7}"/>
              </a:ext>
            </a:extLst>
          </p:cNvPr>
          <p:cNvSpPr>
            <a:spLocks noGrp="1"/>
          </p:cNvSpPr>
          <p:nvPr>
            <p:ph idx="1"/>
          </p:nvPr>
        </p:nvSpPr>
        <p:spPr/>
        <p:txBody>
          <a:bodyPr/>
          <a:lstStyle/>
          <a:p>
            <a:endParaRPr lang="zh-CN" altLang="en-US"/>
          </a:p>
        </p:txBody>
      </p:sp>
      <p:pic>
        <p:nvPicPr>
          <p:cNvPr id="3074" name="Picture 2" descr="alignment matrix">
            <a:extLst>
              <a:ext uri="{FF2B5EF4-FFF2-40B4-BE49-F238E27FC236}">
                <a16:creationId xmlns:a16="http://schemas.microsoft.com/office/drawing/2014/main" id="{5AD2B68D-0DF1-4BF4-A0F9-16AFB2E5A2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88640"/>
            <a:ext cx="6157077" cy="551723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5C1C15E7-E800-48C9-9D54-4A1AB7314406}"/>
              </a:ext>
            </a:extLst>
          </p:cNvPr>
          <p:cNvSpPr/>
          <p:nvPr/>
        </p:nvSpPr>
        <p:spPr>
          <a:xfrm>
            <a:off x="1259632" y="5705872"/>
            <a:ext cx="4837735" cy="369332"/>
          </a:xfrm>
          <a:prstGeom prst="rect">
            <a:avLst/>
          </a:prstGeom>
        </p:spPr>
        <p:txBody>
          <a:bodyPr wrap="none">
            <a:spAutoFit/>
          </a:bodyPr>
          <a:lstStyle/>
          <a:p>
            <a:r>
              <a:rPr lang="en-US" altLang="zh-CN" dirty="0"/>
              <a:t>Attention achieves the ``alignment’’ in translation</a:t>
            </a:r>
            <a:endParaRPr lang="zh-CN" altLang="en-US" dirty="0"/>
          </a:p>
        </p:txBody>
      </p:sp>
      <p:sp>
        <p:nvSpPr>
          <p:cNvPr id="5" name="页脚占位符 4">
            <a:extLst>
              <a:ext uri="{FF2B5EF4-FFF2-40B4-BE49-F238E27FC236}">
                <a16:creationId xmlns:a16="http://schemas.microsoft.com/office/drawing/2014/main" id="{B0C280E6-E61C-4322-8F92-67668E9581DB}"/>
              </a:ext>
            </a:extLst>
          </p:cNvPr>
          <p:cNvSpPr>
            <a:spLocks noGrp="1"/>
          </p:cNvSpPr>
          <p:nvPr>
            <p:ph type="ftr" sz="quarter" idx="11"/>
          </p:nvPr>
        </p:nvSpPr>
        <p:spPr/>
        <p:txBody>
          <a:bodyPr/>
          <a:lstStyle/>
          <a:p>
            <a:r>
              <a:rPr lang="en-US"/>
              <a:t>CIS 5525</a:t>
            </a:r>
          </a:p>
        </p:txBody>
      </p:sp>
      <p:sp>
        <p:nvSpPr>
          <p:cNvPr id="6" name="灯片编号占位符 5">
            <a:extLst>
              <a:ext uri="{FF2B5EF4-FFF2-40B4-BE49-F238E27FC236}">
                <a16:creationId xmlns:a16="http://schemas.microsoft.com/office/drawing/2014/main" id="{FE4ADD97-B04B-4841-A33D-65F71E01B534}"/>
              </a:ext>
            </a:extLst>
          </p:cNvPr>
          <p:cNvSpPr>
            <a:spLocks noGrp="1"/>
          </p:cNvSpPr>
          <p:nvPr>
            <p:ph type="sldNum" sz="quarter" idx="12"/>
          </p:nvPr>
        </p:nvSpPr>
        <p:spPr/>
        <p:txBody>
          <a:bodyPr/>
          <a:lstStyle/>
          <a:p>
            <a:fld id="{FC5459A1-ACE0-465C-872A-9010E575769A}" type="slidenum">
              <a:rPr lang="en-US" smtClean="0"/>
              <a:pPr/>
              <a:t>25</a:t>
            </a:fld>
            <a:endParaRPr lang="en-US"/>
          </a:p>
        </p:txBody>
      </p:sp>
    </p:spTree>
    <p:extLst>
      <p:ext uri="{BB962C8B-B14F-4D97-AF65-F5344CB8AC3E}">
        <p14:creationId xmlns:p14="http://schemas.microsoft.com/office/powerpoint/2010/main" val="279916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C3262D-F568-410C-999F-42DCEA9BCA61}"/>
              </a:ext>
            </a:extLst>
          </p:cNvPr>
          <p:cNvSpPr>
            <a:spLocks noGrp="1"/>
          </p:cNvSpPr>
          <p:nvPr>
            <p:ph type="title"/>
          </p:nvPr>
        </p:nvSpPr>
        <p:spPr/>
        <p:txBody>
          <a:bodyPr>
            <a:normAutofit/>
          </a:bodyPr>
          <a:lstStyle/>
          <a:p>
            <a:r>
              <a:rPr lang="en-US" altLang="zh-CN" sz="3600" b="1" dirty="0"/>
              <a:t>Proximity Measures in Attention</a:t>
            </a:r>
            <a:endParaRPr lang="zh-CN" altLang="en-US" sz="3600" b="1" dirty="0"/>
          </a:p>
        </p:txBody>
      </p:sp>
      <p:sp>
        <p:nvSpPr>
          <p:cNvPr id="3" name="内容占位符 2">
            <a:extLst>
              <a:ext uri="{FF2B5EF4-FFF2-40B4-BE49-F238E27FC236}">
                <a16:creationId xmlns:a16="http://schemas.microsoft.com/office/drawing/2014/main" id="{AEFD3F26-29B4-42A7-93B1-B0064C6740BE}"/>
              </a:ext>
            </a:extLst>
          </p:cNvPr>
          <p:cNvSpPr>
            <a:spLocks noGrp="1"/>
          </p:cNvSpPr>
          <p:nvPr>
            <p:ph idx="1"/>
          </p:nvPr>
        </p:nvSpPr>
        <p:spPr/>
        <p:txBody>
          <a:bodyPr>
            <a:normAutofit/>
          </a:bodyPr>
          <a:lstStyle/>
          <a:p>
            <a:r>
              <a:rPr lang="en-US" altLang="zh-CN" sz="2400" dirty="0"/>
              <a:t>Evaluating the relatedness among the query and keys/values (dot product, concatenation, distance)</a:t>
            </a:r>
          </a:p>
          <a:p>
            <a:pPr lvl="1"/>
            <a:r>
              <a:rPr lang="en-US" altLang="zh-CN" sz="2000" b="1" dirty="0"/>
              <a:t>Feature similarity </a:t>
            </a:r>
            <a:r>
              <a:rPr lang="en-US" altLang="zh-CN" sz="2000" dirty="0"/>
              <a:t>(latent space embedding): points that are close to each other (or higher inner product) are more related</a:t>
            </a:r>
          </a:p>
          <a:p>
            <a:pPr lvl="1"/>
            <a:r>
              <a:rPr lang="en-US" altLang="zh-CN" sz="2000" b="1" dirty="0"/>
              <a:t>Temporal relation</a:t>
            </a:r>
            <a:r>
              <a:rPr lang="en-US" altLang="zh-CN" sz="2000" dirty="0"/>
              <a:t>: points temporally closer to the query time point are considered more related</a:t>
            </a:r>
          </a:p>
          <a:p>
            <a:r>
              <a:rPr lang="en-US" altLang="zh-CN" sz="2400" dirty="0"/>
              <a:t>Which measure should be used?</a:t>
            </a:r>
          </a:p>
          <a:p>
            <a:pPr lvl="1"/>
            <a:r>
              <a:rPr lang="en-US" altLang="zh-CN" sz="2000" dirty="0"/>
              <a:t>Close points (using feature based similarity) can be far away in time</a:t>
            </a:r>
          </a:p>
          <a:p>
            <a:pPr lvl="1"/>
            <a:r>
              <a:rPr lang="en-US" altLang="zh-CN" sz="2000" dirty="0"/>
              <a:t>Close points (using temporal relation) can be very dis-similar in terms of feature similarity</a:t>
            </a:r>
          </a:p>
          <a:p>
            <a:pPr lvl="1"/>
            <a:r>
              <a:rPr lang="en-US" altLang="zh-CN" sz="2000" b="1" dirty="0"/>
              <a:t>Good ways to combine the two?</a:t>
            </a:r>
            <a:endParaRPr lang="zh-CN" altLang="en-US" sz="2000" b="1" dirty="0"/>
          </a:p>
        </p:txBody>
      </p:sp>
      <p:sp>
        <p:nvSpPr>
          <p:cNvPr id="4" name="页脚占位符 3">
            <a:extLst>
              <a:ext uri="{FF2B5EF4-FFF2-40B4-BE49-F238E27FC236}">
                <a16:creationId xmlns:a16="http://schemas.microsoft.com/office/drawing/2014/main" id="{59B19625-A3F4-422B-B6A3-9085952B41E9}"/>
              </a:ext>
            </a:extLst>
          </p:cNvPr>
          <p:cNvSpPr>
            <a:spLocks noGrp="1"/>
          </p:cNvSpPr>
          <p:nvPr>
            <p:ph type="ftr" sz="quarter" idx="11"/>
          </p:nvPr>
        </p:nvSpPr>
        <p:spPr/>
        <p:txBody>
          <a:bodyPr/>
          <a:lstStyle/>
          <a:p>
            <a:r>
              <a:rPr lang="en-US"/>
              <a:t>CIS 5525</a:t>
            </a:r>
          </a:p>
        </p:txBody>
      </p:sp>
      <p:sp>
        <p:nvSpPr>
          <p:cNvPr id="5" name="灯片编号占位符 4">
            <a:extLst>
              <a:ext uri="{FF2B5EF4-FFF2-40B4-BE49-F238E27FC236}">
                <a16:creationId xmlns:a16="http://schemas.microsoft.com/office/drawing/2014/main" id="{69608B9B-DAA7-4635-A51E-BA2B18CEF31E}"/>
              </a:ext>
            </a:extLst>
          </p:cNvPr>
          <p:cNvSpPr>
            <a:spLocks noGrp="1"/>
          </p:cNvSpPr>
          <p:nvPr>
            <p:ph type="sldNum" sz="quarter" idx="12"/>
          </p:nvPr>
        </p:nvSpPr>
        <p:spPr/>
        <p:txBody>
          <a:bodyPr/>
          <a:lstStyle/>
          <a:p>
            <a:fld id="{FC5459A1-ACE0-465C-872A-9010E575769A}" type="slidenum">
              <a:rPr lang="en-US" smtClean="0"/>
              <a:pPr/>
              <a:t>26</a:t>
            </a:fld>
            <a:endParaRPr lang="en-US"/>
          </a:p>
        </p:txBody>
      </p:sp>
    </p:spTree>
    <p:extLst>
      <p:ext uri="{BB962C8B-B14F-4D97-AF65-F5344CB8AC3E}">
        <p14:creationId xmlns:p14="http://schemas.microsoft.com/office/powerpoint/2010/main" val="2700640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8868F-772F-48CB-976F-BF14F83BC5DE}"/>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8FAAEE31-7290-4316-9DE7-3EEE8DA63FF8}"/>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F2333C58-6028-4DE7-BBED-1ED749095328}"/>
              </a:ext>
            </a:extLst>
          </p:cNvPr>
          <p:cNvPicPr>
            <a:picLocks noChangeAspect="1"/>
          </p:cNvPicPr>
          <p:nvPr/>
        </p:nvPicPr>
        <p:blipFill>
          <a:blip r:embed="rId2"/>
          <a:stretch>
            <a:fillRect/>
          </a:stretch>
        </p:blipFill>
        <p:spPr>
          <a:xfrm>
            <a:off x="322458" y="1615337"/>
            <a:ext cx="4520671" cy="2339435"/>
          </a:xfrm>
          <a:prstGeom prst="rect">
            <a:avLst/>
          </a:prstGeom>
        </p:spPr>
      </p:pic>
      <p:pic>
        <p:nvPicPr>
          <p:cNvPr id="6" name="图片 5">
            <a:extLst>
              <a:ext uri="{FF2B5EF4-FFF2-40B4-BE49-F238E27FC236}">
                <a16:creationId xmlns:a16="http://schemas.microsoft.com/office/drawing/2014/main" id="{CE51B418-BF41-4600-AF3A-43E497F2F7E4}"/>
              </a:ext>
            </a:extLst>
          </p:cNvPr>
          <p:cNvPicPr>
            <a:picLocks noChangeAspect="1"/>
          </p:cNvPicPr>
          <p:nvPr/>
        </p:nvPicPr>
        <p:blipFill>
          <a:blip r:embed="rId3"/>
          <a:stretch>
            <a:fillRect/>
          </a:stretch>
        </p:blipFill>
        <p:spPr>
          <a:xfrm>
            <a:off x="4427984" y="4277484"/>
            <a:ext cx="4391235" cy="2305878"/>
          </a:xfrm>
          <a:prstGeom prst="rect">
            <a:avLst/>
          </a:prstGeom>
        </p:spPr>
      </p:pic>
      <p:sp>
        <p:nvSpPr>
          <p:cNvPr id="7" name="矩形 6">
            <a:extLst>
              <a:ext uri="{FF2B5EF4-FFF2-40B4-BE49-F238E27FC236}">
                <a16:creationId xmlns:a16="http://schemas.microsoft.com/office/drawing/2014/main" id="{F33F141A-7E92-47F8-915A-53971747164E}"/>
              </a:ext>
            </a:extLst>
          </p:cNvPr>
          <p:cNvSpPr/>
          <p:nvPr/>
        </p:nvSpPr>
        <p:spPr>
          <a:xfrm>
            <a:off x="1484061" y="3908152"/>
            <a:ext cx="1917063" cy="369332"/>
          </a:xfrm>
          <a:prstGeom prst="rect">
            <a:avLst/>
          </a:prstGeom>
        </p:spPr>
        <p:txBody>
          <a:bodyPr wrap="none">
            <a:spAutoFit/>
          </a:bodyPr>
          <a:lstStyle/>
          <a:p>
            <a:r>
              <a:rPr lang="en-US" altLang="zh-CN" dirty="0"/>
              <a:t>Temporal location </a:t>
            </a:r>
            <a:endParaRPr lang="zh-CN" altLang="en-US" dirty="0"/>
          </a:p>
        </p:txBody>
      </p:sp>
      <p:grpSp>
        <p:nvGrpSpPr>
          <p:cNvPr id="10" name="组合 9">
            <a:extLst>
              <a:ext uri="{FF2B5EF4-FFF2-40B4-BE49-F238E27FC236}">
                <a16:creationId xmlns:a16="http://schemas.microsoft.com/office/drawing/2014/main" id="{D5258DD4-B399-4B3A-92BE-1F6CCA906C4B}"/>
              </a:ext>
            </a:extLst>
          </p:cNvPr>
          <p:cNvGrpSpPr/>
          <p:nvPr/>
        </p:nvGrpSpPr>
        <p:grpSpPr>
          <a:xfrm>
            <a:off x="2007221" y="1026710"/>
            <a:ext cx="1408591" cy="619527"/>
            <a:chOff x="5213856" y="1671445"/>
            <a:chExt cx="1408591" cy="619527"/>
          </a:xfrm>
        </p:grpSpPr>
        <p:sp>
          <p:nvSpPr>
            <p:cNvPr id="8" name="矩形 7">
              <a:extLst>
                <a:ext uri="{FF2B5EF4-FFF2-40B4-BE49-F238E27FC236}">
                  <a16:creationId xmlns:a16="http://schemas.microsoft.com/office/drawing/2014/main" id="{791AAE8A-EF9B-4DE2-AECD-A33258DE390E}"/>
                </a:ext>
              </a:extLst>
            </p:cNvPr>
            <p:cNvSpPr/>
            <p:nvPr/>
          </p:nvSpPr>
          <p:spPr>
            <a:xfrm>
              <a:off x="5213856" y="1671445"/>
              <a:ext cx="1408591" cy="307777"/>
            </a:xfrm>
            <a:prstGeom prst="rect">
              <a:avLst/>
            </a:prstGeom>
            <a:solidFill>
              <a:schemeClr val="accent2">
                <a:lumMod val="20000"/>
                <a:lumOff val="80000"/>
              </a:schemeClr>
            </a:solidFill>
            <a:ln>
              <a:solidFill>
                <a:schemeClr val="tx1"/>
              </a:solidFill>
            </a:ln>
          </p:spPr>
          <p:txBody>
            <a:bodyPr wrap="square">
              <a:spAutoFit/>
            </a:bodyPr>
            <a:lstStyle/>
            <a:p>
              <a:r>
                <a:rPr lang="en-US" altLang="zh-CN" sz="1400" dirty="0"/>
                <a:t>query time point</a:t>
              </a:r>
              <a:endParaRPr lang="zh-CN" altLang="en-US" sz="1400" dirty="0"/>
            </a:p>
          </p:txBody>
        </p:sp>
        <p:sp>
          <p:nvSpPr>
            <p:cNvPr id="9" name="等腰三角形 8">
              <a:extLst>
                <a:ext uri="{FF2B5EF4-FFF2-40B4-BE49-F238E27FC236}">
                  <a16:creationId xmlns:a16="http://schemas.microsoft.com/office/drawing/2014/main" id="{9C1F73F6-6FF2-4D85-8007-653E7A22DA99}"/>
                </a:ext>
              </a:extLst>
            </p:cNvPr>
            <p:cNvSpPr/>
            <p:nvPr/>
          </p:nvSpPr>
          <p:spPr>
            <a:xfrm rot="10800000">
              <a:off x="5220072" y="1996932"/>
              <a:ext cx="1396160" cy="294040"/>
            </a:xfrm>
            <a:prstGeom prst="triangle">
              <a:avLst>
                <a:gd name="adj" fmla="val 48321"/>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1" name="组合 10">
            <a:extLst>
              <a:ext uri="{FF2B5EF4-FFF2-40B4-BE49-F238E27FC236}">
                <a16:creationId xmlns:a16="http://schemas.microsoft.com/office/drawing/2014/main" id="{0F32F1D2-04BB-4AF9-94F7-47DD497404B1}"/>
              </a:ext>
            </a:extLst>
          </p:cNvPr>
          <p:cNvGrpSpPr/>
          <p:nvPr/>
        </p:nvGrpSpPr>
        <p:grpSpPr>
          <a:xfrm>
            <a:off x="6012160" y="3651241"/>
            <a:ext cx="1408591" cy="619527"/>
            <a:chOff x="5213856" y="1671445"/>
            <a:chExt cx="1408591" cy="619527"/>
          </a:xfrm>
        </p:grpSpPr>
        <p:sp>
          <p:nvSpPr>
            <p:cNvPr id="12" name="矩形 11">
              <a:extLst>
                <a:ext uri="{FF2B5EF4-FFF2-40B4-BE49-F238E27FC236}">
                  <a16:creationId xmlns:a16="http://schemas.microsoft.com/office/drawing/2014/main" id="{B58D162F-0BA9-4BA3-A736-08E8833D191D}"/>
                </a:ext>
              </a:extLst>
            </p:cNvPr>
            <p:cNvSpPr/>
            <p:nvPr/>
          </p:nvSpPr>
          <p:spPr>
            <a:xfrm>
              <a:off x="5213856" y="1671445"/>
              <a:ext cx="1408591" cy="307777"/>
            </a:xfrm>
            <a:prstGeom prst="rect">
              <a:avLst/>
            </a:prstGeom>
            <a:solidFill>
              <a:schemeClr val="accent2">
                <a:lumMod val="20000"/>
                <a:lumOff val="80000"/>
              </a:schemeClr>
            </a:solidFill>
            <a:ln>
              <a:solidFill>
                <a:schemeClr val="tx1"/>
              </a:solidFill>
            </a:ln>
          </p:spPr>
          <p:txBody>
            <a:bodyPr wrap="square">
              <a:spAutoFit/>
            </a:bodyPr>
            <a:lstStyle/>
            <a:p>
              <a:r>
                <a:rPr lang="en-US" altLang="zh-CN" sz="1400" dirty="0"/>
                <a:t>query time point</a:t>
              </a:r>
              <a:endParaRPr lang="zh-CN" altLang="en-US" sz="1400" dirty="0"/>
            </a:p>
          </p:txBody>
        </p:sp>
        <p:sp>
          <p:nvSpPr>
            <p:cNvPr id="13" name="等腰三角形 12">
              <a:extLst>
                <a:ext uri="{FF2B5EF4-FFF2-40B4-BE49-F238E27FC236}">
                  <a16:creationId xmlns:a16="http://schemas.microsoft.com/office/drawing/2014/main" id="{A04F7DF5-E827-4168-A619-5C2657EC2E6B}"/>
                </a:ext>
              </a:extLst>
            </p:cNvPr>
            <p:cNvSpPr/>
            <p:nvPr/>
          </p:nvSpPr>
          <p:spPr>
            <a:xfrm rot="10800000">
              <a:off x="5220072" y="1996932"/>
              <a:ext cx="1396160" cy="294040"/>
            </a:xfrm>
            <a:prstGeom prst="triangle">
              <a:avLst>
                <a:gd name="adj" fmla="val 48321"/>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4" name="矩形 13">
            <a:extLst>
              <a:ext uri="{FF2B5EF4-FFF2-40B4-BE49-F238E27FC236}">
                <a16:creationId xmlns:a16="http://schemas.microsoft.com/office/drawing/2014/main" id="{F5C6A3C4-8D3D-4A58-824D-16415BB80A06}"/>
              </a:ext>
            </a:extLst>
          </p:cNvPr>
          <p:cNvSpPr/>
          <p:nvPr/>
        </p:nvSpPr>
        <p:spPr>
          <a:xfrm>
            <a:off x="755576" y="1751696"/>
            <a:ext cx="1615892" cy="307777"/>
          </a:xfrm>
          <a:prstGeom prst="rect">
            <a:avLst/>
          </a:prstGeom>
        </p:spPr>
        <p:txBody>
          <a:bodyPr wrap="none">
            <a:spAutoFit/>
          </a:bodyPr>
          <a:lstStyle/>
          <a:p>
            <a:r>
              <a:rPr lang="en-US" altLang="zh-CN" sz="1400" b="1" dirty="0">
                <a:solidFill>
                  <a:srgbClr val="0000FF"/>
                </a:solidFill>
              </a:rPr>
              <a:t>Temporal similarity</a:t>
            </a:r>
            <a:endParaRPr lang="zh-CN" altLang="en-US" sz="1400" b="1" dirty="0">
              <a:solidFill>
                <a:srgbClr val="0000FF"/>
              </a:solidFill>
            </a:endParaRPr>
          </a:p>
        </p:txBody>
      </p:sp>
      <p:sp>
        <p:nvSpPr>
          <p:cNvPr id="15" name="矩形 14">
            <a:extLst>
              <a:ext uri="{FF2B5EF4-FFF2-40B4-BE49-F238E27FC236}">
                <a16:creationId xmlns:a16="http://schemas.microsoft.com/office/drawing/2014/main" id="{5BFFB949-CAEE-4313-83C1-84FB25284852}"/>
              </a:ext>
            </a:extLst>
          </p:cNvPr>
          <p:cNvSpPr/>
          <p:nvPr/>
        </p:nvSpPr>
        <p:spPr>
          <a:xfrm>
            <a:off x="2442592" y="3029277"/>
            <a:ext cx="1488036" cy="307777"/>
          </a:xfrm>
          <a:prstGeom prst="rect">
            <a:avLst/>
          </a:prstGeom>
        </p:spPr>
        <p:txBody>
          <a:bodyPr wrap="none">
            <a:spAutoFit/>
          </a:bodyPr>
          <a:lstStyle/>
          <a:p>
            <a:r>
              <a:rPr lang="en-US" altLang="zh-CN" sz="1400" b="1" dirty="0">
                <a:solidFill>
                  <a:srgbClr val="4E86D1"/>
                </a:solidFill>
              </a:rPr>
              <a:t>Feature similarity</a:t>
            </a:r>
            <a:endParaRPr lang="zh-CN" altLang="en-US" sz="1400" b="1" dirty="0">
              <a:solidFill>
                <a:srgbClr val="4E86D1"/>
              </a:solidFill>
            </a:endParaRPr>
          </a:p>
        </p:txBody>
      </p:sp>
      <p:sp>
        <p:nvSpPr>
          <p:cNvPr id="16" name="矩形 15">
            <a:extLst>
              <a:ext uri="{FF2B5EF4-FFF2-40B4-BE49-F238E27FC236}">
                <a16:creationId xmlns:a16="http://schemas.microsoft.com/office/drawing/2014/main" id="{38C162E3-2D86-4195-AFF5-D9F136334BA6}"/>
              </a:ext>
            </a:extLst>
          </p:cNvPr>
          <p:cNvSpPr/>
          <p:nvPr/>
        </p:nvSpPr>
        <p:spPr>
          <a:xfrm>
            <a:off x="4716016" y="4435345"/>
            <a:ext cx="1615892" cy="307777"/>
          </a:xfrm>
          <a:prstGeom prst="rect">
            <a:avLst/>
          </a:prstGeom>
        </p:spPr>
        <p:txBody>
          <a:bodyPr wrap="none">
            <a:spAutoFit/>
          </a:bodyPr>
          <a:lstStyle/>
          <a:p>
            <a:r>
              <a:rPr lang="en-US" altLang="zh-CN" sz="1400" b="1" dirty="0">
                <a:solidFill>
                  <a:srgbClr val="0000FF"/>
                </a:solidFill>
              </a:rPr>
              <a:t>Temporal similarity</a:t>
            </a:r>
            <a:endParaRPr lang="zh-CN" altLang="en-US" sz="1400" b="1" dirty="0">
              <a:solidFill>
                <a:srgbClr val="0000FF"/>
              </a:solidFill>
            </a:endParaRPr>
          </a:p>
        </p:txBody>
      </p:sp>
      <p:sp>
        <p:nvSpPr>
          <p:cNvPr id="17" name="矩形 16">
            <a:extLst>
              <a:ext uri="{FF2B5EF4-FFF2-40B4-BE49-F238E27FC236}">
                <a16:creationId xmlns:a16="http://schemas.microsoft.com/office/drawing/2014/main" id="{6BC2C7A2-9CDB-480C-8B6C-ADD7FB91EAAE}"/>
              </a:ext>
            </a:extLst>
          </p:cNvPr>
          <p:cNvSpPr/>
          <p:nvPr/>
        </p:nvSpPr>
        <p:spPr>
          <a:xfrm>
            <a:off x="6392823" y="5702282"/>
            <a:ext cx="1661737" cy="307777"/>
          </a:xfrm>
          <a:prstGeom prst="rect">
            <a:avLst/>
          </a:prstGeom>
        </p:spPr>
        <p:txBody>
          <a:bodyPr wrap="none">
            <a:spAutoFit/>
          </a:bodyPr>
          <a:lstStyle/>
          <a:p>
            <a:r>
              <a:rPr lang="en-US" altLang="zh-CN" sz="1400" b="1" dirty="0">
                <a:solidFill>
                  <a:srgbClr val="4E86D1"/>
                </a:solidFill>
              </a:rPr>
              <a:t>combined similarity</a:t>
            </a:r>
            <a:endParaRPr lang="zh-CN" altLang="en-US" sz="1400" b="1" dirty="0">
              <a:solidFill>
                <a:srgbClr val="4E86D1"/>
              </a:solidFill>
            </a:endParaRPr>
          </a:p>
        </p:txBody>
      </p:sp>
      <p:pic>
        <p:nvPicPr>
          <p:cNvPr id="18" name="图片 17">
            <a:extLst>
              <a:ext uri="{FF2B5EF4-FFF2-40B4-BE49-F238E27FC236}">
                <a16:creationId xmlns:a16="http://schemas.microsoft.com/office/drawing/2014/main" id="{AEC5B785-C7D7-477E-AEF4-BBB54C492650}"/>
              </a:ext>
            </a:extLst>
          </p:cNvPr>
          <p:cNvPicPr>
            <a:picLocks noChangeAspect="1"/>
          </p:cNvPicPr>
          <p:nvPr/>
        </p:nvPicPr>
        <p:blipFill>
          <a:blip r:embed="rId4"/>
          <a:stretch>
            <a:fillRect/>
          </a:stretch>
        </p:blipFill>
        <p:spPr>
          <a:xfrm>
            <a:off x="5054700" y="2678287"/>
            <a:ext cx="2554416" cy="813007"/>
          </a:xfrm>
          <a:prstGeom prst="rect">
            <a:avLst/>
          </a:prstGeom>
        </p:spPr>
      </p:pic>
      <p:pic>
        <p:nvPicPr>
          <p:cNvPr id="19" name="图片 18">
            <a:extLst>
              <a:ext uri="{FF2B5EF4-FFF2-40B4-BE49-F238E27FC236}">
                <a16:creationId xmlns:a16="http://schemas.microsoft.com/office/drawing/2014/main" id="{6F5B0E99-F919-4CB0-B35E-BF8671736EC8}"/>
              </a:ext>
            </a:extLst>
          </p:cNvPr>
          <p:cNvPicPr>
            <a:picLocks noChangeAspect="1"/>
          </p:cNvPicPr>
          <p:nvPr/>
        </p:nvPicPr>
        <p:blipFill>
          <a:blip r:embed="rId5"/>
          <a:stretch>
            <a:fillRect/>
          </a:stretch>
        </p:blipFill>
        <p:spPr>
          <a:xfrm>
            <a:off x="5235897" y="1689862"/>
            <a:ext cx="1686125" cy="622737"/>
          </a:xfrm>
          <a:prstGeom prst="rect">
            <a:avLst/>
          </a:prstGeom>
        </p:spPr>
      </p:pic>
      <p:pic>
        <p:nvPicPr>
          <p:cNvPr id="20" name="图片 19">
            <a:extLst>
              <a:ext uri="{FF2B5EF4-FFF2-40B4-BE49-F238E27FC236}">
                <a16:creationId xmlns:a16="http://schemas.microsoft.com/office/drawing/2014/main" id="{2490BEEB-BDC7-4DCB-A3C6-634F492592A0}"/>
              </a:ext>
            </a:extLst>
          </p:cNvPr>
          <p:cNvPicPr>
            <a:picLocks noChangeAspect="1"/>
          </p:cNvPicPr>
          <p:nvPr/>
        </p:nvPicPr>
        <p:blipFill>
          <a:blip r:embed="rId4"/>
          <a:stretch>
            <a:fillRect/>
          </a:stretch>
        </p:blipFill>
        <p:spPr>
          <a:xfrm>
            <a:off x="1806197" y="5135252"/>
            <a:ext cx="2554416" cy="813007"/>
          </a:xfrm>
          <a:prstGeom prst="rect">
            <a:avLst/>
          </a:prstGeom>
        </p:spPr>
      </p:pic>
      <p:pic>
        <p:nvPicPr>
          <p:cNvPr id="21" name="图片 20">
            <a:extLst>
              <a:ext uri="{FF2B5EF4-FFF2-40B4-BE49-F238E27FC236}">
                <a16:creationId xmlns:a16="http://schemas.microsoft.com/office/drawing/2014/main" id="{2EA09249-79C9-47E5-BCA9-9A15C0AF111E}"/>
              </a:ext>
            </a:extLst>
          </p:cNvPr>
          <p:cNvPicPr>
            <a:picLocks noChangeAspect="1"/>
          </p:cNvPicPr>
          <p:nvPr/>
        </p:nvPicPr>
        <p:blipFill>
          <a:blip r:embed="rId5"/>
          <a:stretch>
            <a:fillRect/>
          </a:stretch>
        </p:blipFill>
        <p:spPr>
          <a:xfrm>
            <a:off x="31215" y="5182532"/>
            <a:ext cx="1686125" cy="622737"/>
          </a:xfrm>
          <a:prstGeom prst="rect">
            <a:avLst/>
          </a:prstGeom>
        </p:spPr>
      </p:pic>
      <p:sp>
        <p:nvSpPr>
          <p:cNvPr id="22" name="矩形 21">
            <a:extLst>
              <a:ext uri="{FF2B5EF4-FFF2-40B4-BE49-F238E27FC236}">
                <a16:creationId xmlns:a16="http://schemas.microsoft.com/office/drawing/2014/main" id="{3C549DBD-CBD5-4380-A2D4-4F258604E908}"/>
              </a:ext>
            </a:extLst>
          </p:cNvPr>
          <p:cNvSpPr/>
          <p:nvPr/>
        </p:nvSpPr>
        <p:spPr>
          <a:xfrm>
            <a:off x="1619672" y="5354052"/>
            <a:ext cx="364202" cy="523220"/>
          </a:xfrm>
          <a:prstGeom prst="rect">
            <a:avLst/>
          </a:prstGeom>
        </p:spPr>
        <p:txBody>
          <a:bodyPr wrap="none">
            <a:spAutoFit/>
          </a:bodyPr>
          <a:lstStyle/>
          <a:p>
            <a:r>
              <a:rPr lang="en-US" altLang="zh-CN" sz="2800" b="1" dirty="0"/>
              <a:t>*</a:t>
            </a:r>
            <a:endParaRPr lang="zh-CN" altLang="en-US" sz="2800" b="1" dirty="0"/>
          </a:p>
        </p:txBody>
      </p:sp>
      <p:cxnSp>
        <p:nvCxnSpPr>
          <p:cNvPr id="24" name="直接箭头连接符 23">
            <a:extLst>
              <a:ext uri="{FF2B5EF4-FFF2-40B4-BE49-F238E27FC236}">
                <a16:creationId xmlns:a16="http://schemas.microsoft.com/office/drawing/2014/main" id="{612C0E73-4C13-4E29-B6CE-BFB9E4B962F8}"/>
              </a:ext>
            </a:extLst>
          </p:cNvPr>
          <p:cNvCxnSpPr>
            <a:cxnSpLocks/>
          </p:cNvCxnSpPr>
          <p:nvPr/>
        </p:nvCxnSpPr>
        <p:spPr>
          <a:xfrm flipV="1">
            <a:off x="3409597" y="2058652"/>
            <a:ext cx="1826300" cy="1892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D59BF1A6-A7E2-4FFB-9DE8-383C9EDB2EA4}"/>
              </a:ext>
            </a:extLst>
          </p:cNvPr>
          <p:cNvCxnSpPr>
            <a:cxnSpLocks/>
            <a:endCxn id="18" idx="1"/>
          </p:cNvCxnSpPr>
          <p:nvPr/>
        </p:nvCxnSpPr>
        <p:spPr>
          <a:xfrm flipV="1">
            <a:off x="3985671" y="3084791"/>
            <a:ext cx="1069029" cy="4216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7D55811A-DCC3-444B-801B-AA6DDAB2FC49}"/>
              </a:ext>
            </a:extLst>
          </p:cNvPr>
          <p:cNvCxnSpPr>
            <a:cxnSpLocks/>
            <a:endCxn id="20" idx="3"/>
          </p:cNvCxnSpPr>
          <p:nvPr/>
        </p:nvCxnSpPr>
        <p:spPr>
          <a:xfrm flipH="1" flipV="1">
            <a:off x="4360613" y="5541756"/>
            <a:ext cx="1913416" cy="5404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页脚占位符 33">
            <a:extLst>
              <a:ext uri="{FF2B5EF4-FFF2-40B4-BE49-F238E27FC236}">
                <a16:creationId xmlns:a16="http://schemas.microsoft.com/office/drawing/2014/main" id="{793532BF-98C3-495F-AFA0-9DDC8051BDB9}"/>
              </a:ext>
            </a:extLst>
          </p:cNvPr>
          <p:cNvSpPr>
            <a:spLocks noGrp="1"/>
          </p:cNvSpPr>
          <p:nvPr>
            <p:ph type="ftr" sz="quarter" idx="11"/>
          </p:nvPr>
        </p:nvSpPr>
        <p:spPr/>
        <p:txBody>
          <a:bodyPr/>
          <a:lstStyle/>
          <a:p>
            <a:r>
              <a:rPr lang="en-US"/>
              <a:t>CIS 5525</a:t>
            </a:r>
          </a:p>
        </p:txBody>
      </p:sp>
      <p:sp>
        <p:nvSpPr>
          <p:cNvPr id="35" name="灯片编号占位符 34">
            <a:extLst>
              <a:ext uri="{FF2B5EF4-FFF2-40B4-BE49-F238E27FC236}">
                <a16:creationId xmlns:a16="http://schemas.microsoft.com/office/drawing/2014/main" id="{1BF71357-DC0A-4E38-B4A8-B35ECC7FFBDD}"/>
              </a:ext>
            </a:extLst>
          </p:cNvPr>
          <p:cNvSpPr>
            <a:spLocks noGrp="1"/>
          </p:cNvSpPr>
          <p:nvPr>
            <p:ph type="sldNum" sz="quarter" idx="12"/>
          </p:nvPr>
        </p:nvSpPr>
        <p:spPr/>
        <p:txBody>
          <a:bodyPr/>
          <a:lstStyle/>
          <a:p>
            <a:fld id="{FC5459A1-ACE0-465C-872A-9010E575769A}" type="slidenum">
              <a:rPr lang="en-US" smtClean="0"/>
              <a:pPr/>
              <a:t>27</a:t>
            </a:fld>
            <a:endParaRPr lang="en-US"/>
          </a:p>
        </p:txBody>
      </p:sp>
    </p:spTree>
    <p:extLst>
      <p:ext uri="{BB962C8B-B14F-4D97-AF65-F5344CB8AC3E}">
        <p14:creationId xmlns:p14="http://schemas.microsoft.com/office/powerpoint/2010/main" val="2318675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0A43761-E39E-4823-9E62-D317F52DA97A}"/>
              </a:ext>
            </a:extLst>
          </p:cNvPr>
          <p:cNvSpPr>
            <a:spLocks noGrp="1"/>
          </p:cNvSpPr>
          <p:nvPr>
            <p:ph idx="1"/>
          </p:nvPr>
        </p:nvSpPr>
        <p:spPr/>
        <p:txBody>
          <a:bodyPr>
            <a:normAutofit/>
          </a:bodyPr>
          <a:lstStyle/>
          <a:p>
            <a:r>
              <a:rPr lang="en-US" altLang="zh-CN" sz="2400" dirty="0"/>
              <a:t>The goal of pooling is to summarize a set of items into a reduced representation </a:t>
            </a:r>
          </a:p>
          <a:p>
            <a:pPr lvl="1"/>
            <a:r>
              <a:rPr lang="en-US" altLang="zh-CN" sz="2000" dirty="0"/>
              <a:t>CNN pooling reduces feature map size</a:t>
            </a:r>
          </a:p>
          <a:p>
            <a:pPr lvl="1"/>
            <a:r>
              <a:rPr lang="en-US" altLang="zh-CN" sz="2000" dirty="0"/>
              <a:t>Attention so far is actually a kind of pooling: reducing the set of keys/values to a single context vector</a:t>
            </a:r>
          </a:p>
          <a:p>
            <a:pPr lvl="1"/>
            <a:r>
              <a:rPr lang="en-US" altLang="zh-CN" sz="2000" dirty="0"/>
              <a:t>Deep sets: given Sets {X</a:t>
            </a:r>
            <a:r>
              <a:rPr lang="en-US" altLang="zh-CN" sz="2000" baseline="-25000" dirty="0"/>
              <a:t>1</a:t>
            </a:r>
            <a:r>
              <a:rPr lang="en-US" altLang="zh-CN" sz="2000" dirty="0"/>
              <a:t>,X</a:t>
            </a:r>
            <a:r>
              <a:rPr lang="en-US" altLang="zh-CN" sz="2000" baseline="-25000" dirty="0"/>
              <a:t>2</a:t>
            </a:r>
            <a:r>
              <a:rPr lang="en-US" altLang="zh-CN" sz="2000" dirty="0"/>
              <a:t>,…}, find a permutation invariant summarization of the set. </a:t>
            </a:r>
          </a:p>
          <a:p>
            <a:pPr lvl="2"/>
            <a:r>
              <a:rPr lang="en-US" altLang="zh-CN" sz="1600" dirty="0"/>
              <a:t>Theorem:  all functions are of the form (or some combination thereof)</a:t>
            </a:r>
          </a:p>
          <a:p>
            <a:pPr lvl="2"/>
            <a:endParaRPr lang="en-US" altLang="zh-CN" sz="1600" dirty="0"/>
          </a:p>
          <a:p>
            <a:pPr lvl="2"/>
            <a:endParaRPr lang="en-US" altLang="zh-CN" sz="1600" dirty="0"/>
          </a:p>
          <a:p>
            <a:pPr lvl="2"/>
            <a:endParaRPr lang="en-US" altLang="zh-CN" sz="1600" dirty="0"/>
          </a:p>
          <a:p>
            <a:r>
              <a:rPr lang="en-US" altLang="zh-CN" sz="2400" dirty="0"/>
              <a:t>Attention pooling </a:t>
            </a:r>
          </a:p>
        </p:txBody>
      </p:sp>
      <p:sp>
        <p:nvSpPr>
          <p:cNvPr id="2" name="标题 1">
            <a:extLst>
              <a:ext uri="{FF2B5EF4-FFF2-40B4-BE49-F238E27FC236}">
                <a16:creationId xmlns:a16="http://schemas.microsoft.com/office/drawing/2014/main" id="{C9615F2B-94B7-4638-A350-9AD8874B1F46}"/>
              </a:ext>
            </a:extLst>
          </p:cNvPr>
          <p:cNvSpPr>
            <a:spLocks noGrp="1"/>
          </p:cNvSpPr>
          <p:nvPr>
            <p:ph type="title"/>
          </p:nvPr>
        </p:nvSpPr>
        <p:spPr/>
        <p:txBody>
          <a:bodyPr>
            <a:normAutofit/>
          </a:bodyPr>
          <a:lstStyle/>
          <a:p>
            <a:r>
              <a:rPr lang="en-US" altLang="zh-CN" sz="3600" b="1" dirty="0"/>
              <a:t>Attention Pooling</a:t>
            </a:r>
            <a:endParaRPr lang="zh-CN" altLang="en-US" sz="3600" b="1" dirty="0"/>
          </a:p>
        </p:txBody>
      </p:sp>
      <p:pic>
        <p:nvPicPr>
          <p:cNvPr id="4" name="图片 3">
            <a:extLst>
              <a:ext uri="{FF2B5EF4-FFF2-40B4-BE49-F238E27FC236}">
                <a16:creationId xmlns:a16="http://schemas.microsoft.com/office/drawing/2014/main" id="{3B94BFDF-A73E-4CC8-9788-8006F7E282A2}"/>
              </a:ext>
            </a:extLst>
          </p:cNvPr>
          <p:cNvPicPr>
            <a:picLocks noChangeAspect="1"/>
          </p:cNvPicPr>
          <p:nvPr/>
        </p:nvPicPr>
        <p:blipFill>
          <a:blip r:embed="rId2"/>
          <a:stretch>
            <a:fillRect/>
          </a:stretch>
        </p:blipFill>
        <p:spPr>
          <a:xfrm>
            <a:off x="1763688" y="4446842"/>
            <a:ext cx="2201198" cy="820354"/>
          </a:xfrm>
          <a:prstGeom prst="rect">
            <a:avLst/>
          </a:prstGeom>
        </p:spPr>
      </p:pic>
      <p:grpSp>
        <p:nvGrpSpPr>
          <p:cNvPr id="7" name="组合 6">
            <a:extLst>
              <a:ext uri="{FF2B5EF4-FFF2-40B4-BE49-F238E27FC236}">
                <a16:creationId xmlns:a16="http://schemas.microsoft.com/office/drawing/2014/main" id="{FF26427D-867B-4620-A80C-3A018441D4A7}"/>
              </a:ext>
            </a:extLst>
          </p:cNvPr>
          <p:cNvGrpSpPr/>
          <p:nvPr/>
        </p:nvGrpSpPr>
        <p:grpSpPr>
          <a:xfrm>
            <a:off x="3347864" y="4293096"/>
            <a:ext cx="4467469" cy="1771197"/>
            <a:chOff x="3347864" y="4293096"/>
            <a:chExt cx="4467469" cy="1771197"/>
          </a:xfrm>
        </p:grpSpPr>
        <p:pic>
          <p:nvPicPr>
            <p:cNvPr id="5" name="图片 4">
              <a:extLst>
                <a:ext uri="{FF2B5EF4-FFF2-40B4-BE49-F238E27FC236}">
                  <a16:creationId xmlns:a16="http://schemas.microsoft.com/office/drawing/2014/main" id="{307F5F98-45AA-4CF8-81FA-3696DA833CBC}"/>
                </a:ext>
              </a:extLst>
            </p:cNvPr>
            <p:cNvPicPr>
              <a:picLocks noChangeAspect="1"/>
            </p:cNvPicPr>
            <p:nvPr/>
          </p:nvPicPr>
          <p:blipFill>
            <a:blip r:embed="rId3"/>
            <a:stretch>
              <a:fillRect/>
            </a:stretch>
          </p:blipFill>
          <p:spPr>
            <a:xfrm>
              <a:off x="3347864" y="5157192"/>
              <a:ext cx="3109280" cy="907101"/>
            </a:xfrm>
            <a:prstGeom prst="rect">
              <a:avLst/>
            </a:prstGeom>
          </p:spPr>
        </p:pic>
        <p:pic>
          <p:nvPicPr>
            <p:cNvPr id="6" name="图片 5">
              <a:extLst>
                <a:ext uri="{FF2B5EF4-FFF2-40B4-BE49-F238E27FC236}">
                  <a16:creationId xmlns:a16="http://schemas.microsoft.com/office/drawing/2014/main" id="{1DE54A1C-B15A-4756-8DC2-15FC88384FFA}"/>
                </a:ext>
              </a:extLst>
            </p:cNvPr>
            <p:cNvPicPr>
              <a:picLocks noChangeAspect="1"/>
            </p:cNvPicPr>
            <p:nvPr/>
          </p:nvPicPr>
          <p:blipFill>
            <a:blip r:embed="rId4"/>
            <a:stretch>
              <a:fillRect/>
            </a:stretch>
          </p:blipFill>
          <p:spPr>
            <a:xfrm>
              <a:off x="5724128" y="4293096"/>
              <a:ext cx="2091205" cy="936104"/>
            </a:xfrm>
            <a:prstGeom prst="rect">
              <a:avLst/>
            </a:prstGeom>
          </p:spPr>
        </p:pic>
      </p:grpSp>
      <p:pic>
        <p:nvPicPr>
          <p:cNvPr id="8" name="图片 7">
            <a:extLst>
              <a:ext uri="{FF2B5EF4-FFF2-40B4-BE49-F238E27FC236}">
                <a16:creationId xmlns:a16="http://schemas.microsoft.com/office/drawing/2014/main" id="{405F8CA1-F4C2-4B7B-A08B-5923621D1985}"/>
              </a:ext>
            </a:extLst>
          </p:cNvPr>
          <p:cNvPicPr>
            <a:picLocks noChangeAspect="1"/>
          </p:cNvPicPr>
          <p:nvPr/>
        </p:nvPicPr>
        <p:blipFill>
          <a:blip r:embed="rId5"/>
          <a:stretch>
            <a:fillRect/>
          </a:stretch>
        </p:blipFill>
        <p:spPr>
          <a:xfrm>
            <a:off x="5109507" y="6042210"/>
            <a:ext cx="2731613" cy="354956"/>
          </a:xfrm>
          <a:prstGeom prst="rect">
            <a:avLst/>
          </a:prstGeom>
        </p:spPr>
      </p:pic>
      <p:sp>
        <p:nvSpPr>
          <p:cNvPr id="9" name="页脚占位符 8">
            <a:extLst>
              <a:ext uri="{FF2B5EF4-FFF2-40B4-BE49-F238E27FC236}">
                <a16:creationId xmlns:a16="http://schemas.microsoft.com/office/drawing/2014/main" id="{B661A4C8-5FE7-464F-952B-D123C8B445E6}"/>
              </a:ext>
            </a:extLst>
          </p:cNvPr>
          <p:cNvSpPr>
            <a:spLocks noGrp="1"/>
          </p:cNvSpPr>
          <p:nvPr>
            <p:ph type="ftr" sz="quarter" idx="11"/>
          </p:nvPr>
        </p:nvSpPr>
        <p:spPr/>
        <p:txBody>
          <a:bodyPr/>
          <a:lstStyle/>
          <a:p>
            <a:r>
              <a:rPr lang="en-US"/>
              <a:t>CIS 5525</a:t>
            </a:r>
          </a:p>
        </p:txBody>
      </p:sp>
      <p:sp>
        <p:nvSpPr>
          <p:cNvPr id="10" name="灯片编号占位符 9">
            <a:extLst>
              <a:ext uri="{FF2B5EF4-FFF2-40B4-BE49-F238E27FC236}">
                <a16:creationId xmlns:a16="http://schemas.microsoft.com/office/drawing/2014/main" id="{5EF3F7EB-B70B-425E-A538-BC36F648B66B}"/>
              </a:ext>
            </a:extLst>
          </p:cNvPr>
          <p:cNvSpPr>
            <a:spLocks noGrp="1"/>
          </p:cNvSpPr>
          <p:nvPr>
            <p:ph type="sldNum" sz="quarter" idx="12"/>
          </p:nvPr>
        </p:nvSpPr>
        <p:spPr/>
        <p:txBody>
          <a:bodyPr/>
          <a:lstStyle/>
          <a:p>
            <a:fld id="{FC5459A1-ACE0-465C-872A-9010E575769A}" type="slidenum">
              <a:rPr lang="en-US" smtClean="0"/>
              <a:pPr/>
              <a:t>28</a:t>
            </a:fld>
            <a:endParaRPr lang="en-US"/>
          </a:p>
        </p:txBody>
      </p:sp>
    </p:spTree>
    <p:extLst>
      <p:ext uri="{BB962C8B-B14F-4D97-AF65-F5344CB8AC3E}">
        <p14:creationId xmlns:p14="http://schemas.microsoft.com/office/powerpoint/2010/main" val="3839310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517E3F-4D6C-49B3-9E15-77C1AAF766FB}"/>
              </a:ext>
            </a:extLst>
          </p:cNvPr>
          <p:cNvSpPr>
            <a:spLocks noGrp="1"/>
          </p:cNvSpPr>
          <p:nvPr>
            <p:ph type="title"/>
          </p:nvPr>
        </p:nvSpPr>
        <p:spPr/>
        <p:txBody>
          <a:bodyPr>
            <a:normAutofit/>
          </a:bodyPr>
          <a:lstStyle/>
          <a:p>
            <a:r>
              <a:rPr lang="en-US" altLang="zh-CN" sz="3600" b="1" dirty="0"/>
              <a:t>Iterative Attention (Pooling)</a:t>
            </a:r>
            <a:endParaRPr lang="zh-CN" altLang="en-US" sz="3600" b="1" dirty="0"/>
          </a:p>
        </p:txBody>
      </p:sp>
      <p:sp>
        <p:nvSpPr>
          <p:cNvPr id="3" name="内容占位符 2">
            <a:extLst>
              <a:ext uri="{FF2B5EF4-FFF2-40B4-BE49-F238E27FC236}">
                <a16:creationId xmlns:a16="http://schemas.microsoft.com/office/drawing/2014/main" id="{C04ADCA6-09D2-4580-A9E0-452BB1774231}"/>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85A0F6A3-2944-4E7B-B122-8773D9F52365}"/>
              </a:ext>
            </a:extLst>
          </p:cNvPr>
          <p:cNvPicPr>
            <a:picLocks noChangeAspect="1"/>
          </p:cNvPicPr>
          <p:nvPr/>
        </p:nvPicPr>
        <p:blipFill>
          <a:blip r:embed="rId2"/>
          <a:stretch>
            <a:fillRect/>
          </a:stretch>
        </p:blipFill>
        <p:spPr>
          <a:xfrm>
            <a:off x="15641" y="1484784"/>
            <a:ext cx="9112718" cy="4877051"/>
          </a:xfrm>
          <a:prstGeom prst="rect">
            <a:avLst/>
          </a:prstGeom>
        </p:spPr>
      </p:pic>
      <p:sp>
        <p:nvSpPr>
          <p:cNvPr id="5" name="页脚占位符 4">
            <a:extLst>
              <a:ext uri="{FF2B5EF4-FFF2-40B4-BE49-F238E27FC236}">
                <a16:creationId xmlns:a16="http://schemas.microsoft.com/office/drawing/2014/main" id="{69FF9F55-D0ED-457D-B8B2-A6BBA1587441}"/>
              </a:ext>
            </a:extLst>
          </p:cNvPr>
          <p:cNvSpPr>
            <a:spLocks noGrp="1"/>
          </p:cNvSpPr>
          <p:nvPr>
            <p:ph type="ftr" sz="quarter" idx="11"/>
          </p:nvPr>
        </p:nvSpPr>
        <p:spPr/>
        <p:txBody>
          <a:bodyPr/>
          <a:lstStyle/>
          <a:p>
            <a:r>
              <a:rPr lang="en-US"/>
              <a:t>CIS 5525</a:t>
            </a:r>
          </a:p>
        </p:txBody>
      </p:sp>
      <p:sp>
        <p:nvSpPr>
          <p:cNvPr id="6" name="灯片编号占位符 5">
            <a:extLst>
              <a:ext uri="{FF2B5EF4-FFF2-40B4-BE49-F238E27FC236}">
                <a16:creationId xmlns:a16="http://schemas.microsoft.com/office/drawing/2014/main" id="{874BF9BC-F687-4A17-B6BC-BAEE8445FC68}"/>
              </a:ext>
            </a:extLst>
          </p:cNvPr>
          <p:cNvSpPr>
            <a:spLocks noGrp="1"/>
          </p:cNvSpPr>
          <p:nvPr>
            <p:ph type="sldNum" sz="quarter" idx="12"/>
          </p:nvPr>
        </p:nvSpPr>
        <p:spPr/>
        <p:txBody>
          <a:bodyPr/>
          <a:lstStyle/>
          <a:p>
            <a:fld id="{FC5459A1-ACE0-465C-872A-9010E575769A}" type="slidenum">
              <a:rPr lang="en-US" smtClean="0"/>
              <a:pPr/>
              <a:t>29</a:t>
            </a:fld>
            <a:endParaRPr lang="en-US"/>
          </a:p>
        </p:txBody>
      </p:sp>
    </p:spTree>
    <p:extLst>
      <p:ext uri="{BB962C8B-B14F-4D97-AF65-F5344CB8AC3E}">
        <p14:creationId xmlns:p14="http://schemas.microsoft.com/office/powerpoint/2010/main" val="56510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EADCB9-D356-4F15-90C4-602B87A2971A}"/>
              </a:ext>
            </a:extLst>
          </p:cNvPr>
          <p:cNvSpPr>
            <a:spLocks noGrp="1"/>
          </p:cNvSpPr>
          <p:nvPr>
            <p:ph type="title"/>
          </p:nvPr>
        </p:nvSpPr>
        <p:spPr/>
        <p:txBody>
          <a:bodyPr>
            <a:normAutofit/>
          </a:bodyPr>
          <a:lstStyle/>
          <a:p>
            <a:r>
              <a:rPr lang="en-US" altLang="zh-CN" sz="3600" b="1" dirty="0"/>
              <a:t>Human Visual System</a:t>
            </a:r>
            <a:endParaRPr lang="zh-CN" altLang="en-US" sz="3600" b="1" dirty="0"/>
          </a:p>
        </p:txBody>
      </p:sp>
      <p:sp>
        <p:nvSpPr>
          <p:cNvPr id="3" name="内容占位符 2">
            <a:extLst>
              <a:ext uri="{FF2B5EF4-FFF2-40B4-BE49-F238E27FC236}">
                <a16:creationId xmlns:a16="http://schemas.microsoft.com/office/drawing/2014/main" id="{C0117320-E755-4852-A47C-E2E7FAD5BFA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56BCFFBA-ED79-4C0D-AE1D-6E294E60B657}"/>
              </a:ext>
            </a:extLst>
          </p:cNvPr>
          <p:cNvPicPr>
            <a:picLocks noChangeAspect="1"/>
          </p:cNvPicPr>
          <p:nvPr/>
        </p:nvPicPr>
        <p:blipFill>
          <a:blip r:embed="rId2"/>
          <a:stretch>
            <a:fillRect/>
          </a:stretch>
        </p:blipFill>
        <p:spPr>
          <a:xfrm>
            <a:off x="155348" y="1190510"/>
            <a:ext cx="8833304" cy="4476980"/>
          </a:xfrm>
          <a:prstGeom prst="rect">
            <a:avLst/>
          </a:prstGeom>
        </p:spPr>
      </p:pic>
      <p:sp>
        <p:nvSpPr>
          <p:cNvPr id="5" name="页脚占位符 4">
            <a:extLst>
              <a:ext uri="{FF2B5EF4-FFF2-40B4-BE49-F238E27FC236}">
                <a16:creationId xmlns:a16="http://schemas.microsoft.com/office/drawing/2014/main" id="{5DE96462-477D-451E-B7B0-4D66B04BB76B}"/>
              </a:ext>
            </a:extLst>
          </p:cNvPr>
          <p:cNvSpPr>
            <a:spLocks noGrp="1"/>
          </p:cNvSpPr>
          <p:nvPr>
            <p:ph type="ftr" sz="quarter" idx="11"/>
          </p:nvPr>
        </p:nvSpPr>
        <p:spPr/>
        <p:txBody>
          <a:bodyPr/>
          <a:lstStyle/>
          <a:p>
            <a:r>
              <a:rPr lang="en-US"/>
              <a:t>CIS 5525</a:t>
            </a:r>
          </a:p>
        </p:txBody>
      </p:sp>
      <p:sp>
        <p:nvSpPr>
          <p:cNvPr id="6" name="灯片编号占位符 5">
            <a:extLst>
              <a:ext uri="{FF2B5EF4-FFF2-40B4-BE49-F238E27FC236}">
                <a16:creationId xmlns:a16="http://schemas.microsoft.com/office/drawing/2014/main" id="{2925E2D6-F7B3-4911-B632-6D860607CE8C}"/>
              </a:ext>
            </a:extLst>
          </p:cNvPr>
          <p:cNvSpPr>
            <a:spLocks noGrp="1"/>
          </p:cNvSpPr>
          <p:nvPr>
            <p:ph type="sldNum" sz="quarter" idx="12"/>
          </p:nvPr>
        </p:nvSpPr>
        <p:spPr/>
        <p:txBody>
          <a:bodyPr/>
          <a:lstStyle/>
          <a:p>
            <a:fld id="{FC5459A1-ACE0-465C-872A-9010E575769A}" type="slidenum">
              <a:rPr lang="en-US" smtClean="0"/>
              <a:pPr/>
              <a:t>3</a:t>
            </a:fld>
            <a:endParaRPr lang="en-US"/>
          </a:p>
        </p:txBody>
      </p:sp>
    </p:spTree>
    <p:extLst>
      <p:ext uri="{BB962C8B-B14F-4D97-AF65-F5344CB8AC3E}">
        <p14:creationId xmlns:p14="http://schemas.microsoft.com/office/powerpoint/2010/main" val="2140612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05001-8C7A-44E4-B66D-F7F0B9D6AD8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EE2C9BE-9781-44BD-943E-3FB77E17FAF2}"/>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CA84765-8167-41FD-9DCC-A2927BCE61F2}"/>
              </a:ext>
            </a:extLst>
          </p:cNvPr>
          <p:cNvPicPr>
            <a:picLocks noChangeAspect="1"/>
          </p:cNvPicPr>
          <p:nvPr/>
        </p:nvPicPr>
        <p:blipFill>
          <a:blip r:embed="rId2"/>
          <a:stretch>
            <a:fillRect/>
          </a:stretch>
        </p:blipFill>
        <p:spPr>
          <a:xfrm>
            <a:off x="827584" y="1700808"/>
            <a:ext cx="6782149" cy="3962604"/>
          </a:xfrm>
          <a:prstGeom prst="rect">
            <a:avLst/>
          </a:prstGeom>
        </p:spPr>
      </p:pic>
      <p:sp>
        <p:nvSpPr>
          <p:cNvPr id="5" name="页脚占位符 4">
            <a:extLst>
              <a:ext uri="{FF2B5EF4-FFF2-40B4-BE49-F238E27FC236}">
                <a16:creationId xmlns:a16="http://schemas.microsoft.com/office/drawing/2014/main" id="{E896E484-DB9C-4229-873C-EAC7FDA271E3}"/>
              </a:ext>
            </a:extLst>
          </p:cNvPr>
          <p:cNvSpPr>
            <a:spLocks noGrp="1"/>
          </p:cNvSpPr>
          <p:nvPr>
            <p:ph type="ftr" sz="quarter" idx="11"/>
          </p:nvPr>
        </p:nvSpPr>
        <p:spPr/>
        <p:txBody>
          <a:bodyPr/>
          <a:lstStyle/>
          <a:p>
            <a:r>
              <a:rPr lang="en-US"/>
              <a:t>CIS 5525</a:t>
            </a:r>
          </a:p>
        </p:txBody>
      </p:sp>
      <p:sp>
        <p:nvSpPr>
          <p:cNvPr id="6" name="灯片编号占位符 5">
            <a:extLst>
              <a:ext uri="{FF2B5EF4-FFF2-40B4-BE49-F238E27FC236}">
                <a16:creationId xmlns:a16="http://schemas.microsoft.com/office/drawing/2014/main" id="{65DB0C5F-BECB-43B3-8498-551530EB75DB}"/>
              </a:ext>
            </a:extLst>
          </p:cNvPr>
          <p:cNvSpPr>
            <a:spLocks noGrp="1"/>
          </p:cNvSpPr>
          <p:nvPr>
            <p:ph type="sldNum" sz="quarter" idx="12"/>
          </p:nvPr>
        </p:nvSpPr>
        <p:spPr/>
        <p:txBody>
          <a:bodyPr/>
          <a:lstStyle/>
          <a:p>
            <a:fld id="{FC5459A1-ACE0-465C-872A-9010E575769A}" type="slidenum">
              <a:rPr lang="en-US" smtClean="0"/>
              <a:pPr/>
              <a:t>30</a:t>
            </a:fld>
            <a:endParaRPr lang="en-US"/>
          </a:p>
        </p:txBody>
      </p:sp>
    </p:spTree>
    <p:extLst>
      <p:ext uri="{BB962C8B-B14F-4D97-AF65-F5344CB8AC3E}">
        <p14:creationId xmlns:p14="http://schemas.microsoft.com/office/powerpoint/2010/main" val="1568948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2867C-B61C-4C75-B9E0-8925AC085794}"/>
              </a:ext>
            </a:extLst>
          </p:cNvPr>
          <p:cNvSpPr>
            <a:spLocks noGrp="1"/>
          </p:cNvSpPr>
          <p:nvPr>
            <p:ph type="title"/>
          </p:nvPr>
        </p:nvSpPr>
        <p:spPr/>
        <p:txBody>
          <a:bodyPr>
            <a:normAutofit/>
          </a:bodyPr>
          <a:lstStyle/>
          <a:p>
            <a:r>
              <a:rPr lang="en-US" altLang="zh-CN" sz="3600" b="1" dirty="0"/>
              <a:t>Visual Question Answering</a:t>
            </a:r>
            <a:endParaRPr lang="zh-CN" altLang="en-US" sz="3600" b="1" dirty="0"/>
          </a:p>
        </p:txBody>
      </p:sp>
      <p:sp>
        <p:nvSpPr>
          <p:cNvPr id="3" name="内容占位符 2">
            <a:extLst>
              <a:ext uri="{FF2B5EF4-FFF2-40B4-BE49-F238E27FC236}">
                <a16:creationId xmlns:a16="http://schemas.microsoft.com/office/drawing/2014/main" id="{779E1752-3C21-4579-8426-87D3FF45020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60F30AB-B844-45C0-A9F3-D646D3757277}"/>
              </a:ext>
            </a:extLst>
          </p:cNvPr>
          <p:cNvPicPr>
            <a:picLocks noChangeAspect="1"/>
          </p:cNvPicPr>
          <p:nvPr/>
        </p:nvPicPr>
        <p:blipFill>
          <a:blip r:embed="rId2"/>
          <a:stretch>
            <a:fillRect/>
          </a:stretch>
        </p:blipFill>
        <p:spPr>
          <a:xfrm>
            <a:off x="539552" y="1417638"/>
            <a:ext cx="7861704" cy="5112013"/>
          </a:xfrm>
          <a:prstGeom prst="rect">
            <a:avLst/>
          </a:prstGeom>
        </p:spPr>
      </p:pic>
      <p:sp>
        <p:nvSpPr>
          <p:cNvPr id="5" name="页脚占位符 4">
            <a:extLst>
              <a:ext uri="{FF2B5EF4-FFF2-40B4-BE49-F238E27FC236}">
                <a16:creationId xmlns:a16="http://schemas.microsoft.com/office/drawing/2014/main" id="{9FA4A7D9-63CB-4C24-9505-9D5411DB8405}"/>
              </a:ext>
            </a:extLst>
          </p:cNvPr>
          <p:cNvSpPr>
            <a:spLocks noGrp="1"/>
          </p:cNvSpPr>
          <p:nvPr>
            <p:ph type="ftr" sz="quarter" idx="11"/>
          </p:nvPr>
        </p:nvSpPr>
        <p:spPr/>
        <p:txBody>
          <a:bodyPr/>
          <a:lstStyle/>
          <a:p>
            <a:r>
              <a:rPr lang="en-US"/>
              <a:t>CIS 5525</a:t>
            </a:r>
          </a:p>
        </p:txBody>
      </p:sp>
      <p:sp>
        <p:nvSpPr>
          <p:cNvPr id="6" name="灯片编号占位符 5">
            <a:extLst>
              <a:ext uri="{FF2B5EF4-FFF2-40B4-BE49-F238E27FC236}">
                <a16:creationId xmlns:a16="http://schemas.microsoft.com/office/drawing/2014/main" id="{F4743D06-3B61-4ACE-9248-89582143435A}"/>
              </a:ext>
            </a:extLst>
          </p:cNvPr>
          <p:cNvSpPr>
            <a:spLocks noGrp="1"/>
          </p:cNvSpPr>
          <p:nvPr>
            <p:ph type="sldNum" sz="quarter" idx="12"/>
          </p:nvPr>
        </p:nvSpPr>
        <p:spPr/>
        <p:txBody>
          <a:bodyPr/>
          <a:lstStyle/>
          <a:p>
            <a:fld id="{FC5459A1-ACE0-465C-872A-9010E575769A}" type="slidenum">
              <a:rPr lang="en-US" smtClean="0"/>
              <a:pPr/>
              <a:t>31</a:t>
            </a:fld>
            <a:endParaRPr lang="en-US"/>
          </a:p>
        </p:txBody>
      </p:sp>
    </p:spTree>
    <p:extLst>
      <p:ext uri="{BB962C8B-B14F-4D97-AF65-F5344CB8AC3E}">
        <p14:creationId xmlns:p14="http://schemas.microsoft.com/office/powerpoint/2010/main" val="1010871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2A9D1-B6E4-432E-B21F-211A8043D45B}"/>
              </a:ext>
            </a:extLst>
          </p:cNvPr>
          <p:cNvSpPr>
            <a:spLocks noGrp="1"/>
          </p:cNvSpPr>
          <p:nvPr>
            <p:ph type="title"/>
          </p:nvPr>
        </p:nvSpPr>
        <p:spPr/>
        <p:txBody>
          <a:bodyPr>
            <a:normAutofit/>
          </a:bodyPr>
          <a:lstStyle/>
          <a:p>
            <a:r>
              <a:rPr lang="en-US" altLang="zh-CN" sz="3600" b="1" dirty="0"/>
              <a:t>Memory</a:t>
            </a:r>
            <a:endParaRPr lang="zh-CN" altLang="en-US" sz="3600" b="1" dirty="0"/>
          </a:p>
        </p:txBody>
      </p:sp>
      <p:sp>
        <p:nvSpPr>
          <p:cNvPr id="3" name="内容占位符 2">
            <a:extLst>
              <a:ext uri="{FF2B5EF4-FFF2-40B4-BE49-F238E27FC236}">
                <a16:creationId xmlns:a16="http://schemas.microsoft.com/office/drawing/2014/main" id="{34B52CA2-24A0-4F95-A211-2E2413DF910B}"/>
              </a:ext>
            </a:extLst>
          </p:cNvPr>
          <p:cNvSpPr>
            <a:spLocks noGrp="1"/>
          </p:cNvSpPr>
          <p:nvPr>
            <p:ph idx="1"/>
          </p:nvPr>
        </p:nvSpPr>
        <p:spPr/>
        <p:txBody>
          <a:bodyPr>
            <a:normAutofit/>
          </a:bodyPr>
          <a:lstStyle/>
          <a:p>
            <a:r>
              <a:rPr lang="en-US" altLang="zh-CN" sz="2400" dirty="0"/>
              <a:t>Motivation</a:t>
            </a:r>
          </a:p>
          <a:p>
            <a:pPr lvl="1"/>
            <a:r>
              <a:rPr lang="en-US" altLang="zh-CN" sz="2000" dirty="0"/>
              <a:t>Attention provides a flexible framework to attend useful historical records in order to predict the future more accurately.</a:t>
            </a:r>
          </a:p>
          <a:p>
            <a:pPr lvl="1"/>
            <a:r>
              <a:rPr lang="en-US" altLang="zh-CN" sz="2000" dirty="0"/>
              <a:t>When making predictions, attend to the history (source, keys, </a:t>
            </a:r>
            <a:r>
              <a:rPr lang="en-US" altLang="zh-CN" sz="2000" dirty="0" err="1"/>
              <a:t>ect</a:t>
            </a:r>
            <a:r>
              <a:rPr lang="en-US" altLang="zh-CN" sz="2000" dirty="0"/>
              <a:t>.).</a:t>
            </a:r>
          </a:p>
          <a:p>
            <a:pPr lvl="1"/>
            <a:r>
              <a:rPr lang="en-US" altLang="zh-CN" sz="2000" b="1" dirty="0">
                <a:solidFill>
                  <a:srgbClr val="0000FF"/>
                </a:solidFill>
              </a:rPr>
              <a:t>But what if we have a long history of data, say 100GB?</a:t>
            </a:r>
          </a:p>
          <a:p>
            <a:pPr lvl="2"/>
            <a:r>
              <a:rPr lang="en-US" altLang="zh-CN" sz="1600" i="1" dirty="0"/>
              <a:t>Repeatedly attending to the large amount of history record becomes costly </a:t>
            </a:r>
          </a:p>
          <a:p>
            <a:pPr lvl="2"/>
            <a:r>
              <a:rPr lang="en-US" altLang="zh-CN" sz="1600" i="1" dirty="0"/>
              <a:t>Need more effective strategies</a:t>
            </a:r>
          </a:p>
          <a:p>
            <a:r>
              <a:rPr lang="en-US" altLang="zh-CN" sz="2400" dirty="0"/>
              <a:t>Solution</a:t>
            </a:r>
          </a:p>
          <a:p>
            <a:pPr lvl="1"/>
            <a:r>
              <a:rPr lang="en-US" altLang="zh-CN" sz="2000" dirty="0"/>
              <a:t>Rather than</a:t>
            </a:r>
            <a:r>
              <a:rPr lang="zh-CN" altLang="en-US" sz="2000" dirty="0"/>
              <a:t> </a:t>
            </a:r>
            <a:r>
              <a:rPr lang="en-US" altLang="zh-CN" sz="2000" dirty="0"/>
              <a:t>accessing</a:t>
            </a:r>
            <a:r>
              <a:rPr lang="zh-CN" altLang="en-US" sz="2000" dirty="0"/>
              <a:t> </a:t>
            </a:r>
            <a:r>
              <a:rPr lang="en-US" altLang="zh-CN" sz="2000" dirty="0"/>
              <a:t>raw,</a:t>
            </a:r>
            <a:r>
              <a:rPr lang="zh-CN" altLang="en-US" sz="2000" dirty="0"/>
              <a:t> </a:t>
            </a:r>
            <a:r>
              <a:rPr lang="en-US" altLang="zh-CN" sz="2000" dirty="0"/>
              <a:t>unprocessed</a:t>
            </a:r>
            <a:r>
              <a:rPr lang="zh-CN" altLang="en-US" sz="2000" dirty="0"/>
              <a:t> </a:t>
            </a:r>
            <a:r>
              <a:rPr lang="en-US" altLang="zh-CN" sz="2000" dirty="0"/>
              <a:t>historical</a:t>
            </a:r>
            <a:r>
              <a:rPr lang="zh-CN" altLang="en-US" sz="2000" dirty="0"/>
              <a:t> </a:t>
            </a:r>
            <a:r>
              <a:rPr lang="en-US" altLang="zh-CN" sz="2000" dirty="0"/>
              <a:t>data,</a:t>
            </a:r>
            <a:r>
              <a:rPr lang="zh-CN" altLang="en-US" sz="2000" dirty="0"/>
              <a:t> </a:t>
            </a:r>
            <a:r>
              <a:rPr lang="en-US" altLang="zh-CN" sz="2000" dirty="0"/>
              <a:t>build</a:t>
            </a:r>
            <a:r>
              <a:rPr lang="zh-CN" altLang="en-US" sz="2000" dirty="0"/>
              <a:t> </a:t>
            </a:r>
            <a:r>
              <a:rPr lang="en-US" altLang="zh-CN" sz="2000" dirty="0"/>
              <a:t>a compact set of information source, i.e., memory.</a:t>
            </a:r>
          </a:p>
          <a:p>
            <a:pPr lvl="1"/>
            <a:r>
              <a:rPr lang="en-US" altLang="zh-CN" sz="2000" dirty="0"/>
              <a:t>Makes information retrieval easier.</a:t>
            </a:r>
            <a:endParaRPr lang="zh-CN" altLang="en-US" sz="2000" dirty="0"/>
          </a:p>
        </p:txBody>
      </p:sp>
      <p:sp>
        <p:nvSpPr>
          <p:cNvPr id="4" name="页脚占位符 3">
            <a:extLst>
              <a:ext uri="{FF2B5EF4-FFF2-40B4-BE49-F238E27FC236}">
                <a16:creationId xmlns:a16="http://schemas.microsoft.com/office/drawing/2014/main" id="{3C85956C-6C29-4CD3-BA6A-AC7351B2AA1D}"/>
              </a:ext>
            </a:extLst>
          </p:cNvPr>
          <p:cNvSpPr>
            <a:spLocks noGrp="1"/>
          </p:cNvSpPr>
          <p:nvPr>
            <p:ph type="ftr" sz="quarter" idx="11"/>
          </p:nvPr>
        </p:nvSpPr>
        <p:spPr/>
        <p:txBody>
          <a:bodyPr/>
          <a:lstStyle/>
          <a:p>
            <a:r>
              <a:rPr lang="en-US"/>
              <a:t>CIS 5525</a:t>
            </a:r>
          </a:p>
        </p:txBody>
      </p:sp>
      <p:sp>
        <p:nvSpPr>
          <p:cNvPr id="5" name="灯片编号占位符 4">
            <a:extLst>
              <a:ext uri="{FF2B5EF4-FFF2-40B4-BE49-F238E27FC236}">
                <a16:creationId xmlns:a16="http://schemas.microsoft.com/office/drawing/2014/main" id="{082802E9-FB66-4A84-817B-D33F1C1C2A13}"/>
              </a:ext>
            </a:extLst>
          </p:cNvPr>
          <p:cNvSpPr>
            <a:spLocks noGrp="1"/>
          </p:cNvSpPr>
          <p:nvPr>
            <p:ph type="sldNum" sz="quarter" idx="12"/>
          </p:nvPr>
        </p:nvSpPr>
        <p:spPr/>
        <p:txBody>
          <a:bodyPr/>
          <a:lstStyle/>
          <a:p>
            <a:fld id="{FC5459A1-ACE0-465C-872A-9010E575769A}" type="slidenum">
              <a:rPr lang="en-US" smtClean="0"/>
              <a:pPr/>
              <a:t>32</a:t>
            </a:fld>
            <a:endParaRPr lang="en-US"/>
          </a:p>
        </p:txBody>
      </p:sp>
    </p:spTree>
    <p:extLst>
      <p:ext uri="{BB962C8B-B14F-4D97-AF65-F5344CB8AC3E}">
        <p14:creationId xmlns:p14="http://schemas.microsoft.com/office/powerpoint/2010/main" val="387854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375FE2-BE72-4569-A464-CE6D36052007}"/>
              </a:ext>
            </a:extLst>
          </p:cNvPr>
          <p:cNvSpPr>
            <a:spLocks noGrp="1"/>
          </p:cNvSpPr>
          <p:nvPr>
            <p:ph type="title"/>
          </p:nvPr>
        </p:nvSpPr>
        <p:spPr/>
        <p:txBody>
          <a:bodyPr>
            <a:normAutofit/>
          </a:bodyPr>
          <a:lstStyle/>
          <a:p>
            <a:r>
              <a:rPr lang="en-US" altLang="zh-CN" sz="3600" b="1" dirty="0"/>
              <a:t>Human Memory</a:t>
            </a:r>
            <a:endParaRPr lang="zh-CN" altLang="en-US" sz="3600" b="1" dirty="0"/>
          </a:p>
        </p:txBody>
      </p:sp>
      <p:sp>
        <p:nvSpPr>
          <p:cNvPr id="3" name="内容占位符 2">
            <a:extLst>
              <a:ext uri="{FF2B5EF4-FFF2-40B4-BE49-F238E27FC236}">
                <a16:creationId xmlns:a16="http://schemas.microsoft.com/office/drawing/2014/main" id="{B06954C5-8D07-4B18-8848-9908393C45F5}"/>
              </a:ext>
            </a:extLst>
          </p:cNvPr>
          <p:cNvSpPr>
            <a:spLocks noGrp="1"/>
          </p:cNvSpPr>
          <p:nvPr>
            <p:ph idx="1"/>
          </p:nvPr>
        </p:nvSpPr>
        <p:spPr/>
        <p:txBody>
          <a:bodyPr>
            <a:normAutofit/>
          </a:bodyPr>
          <a:lstStyle/>
          <a:p>
            <a:r>
              <a:rPr lang="en-US" altLang="zh-CN" sz="2400" b="1" dirty="0"/>
              <a:t>Memory</a:t>
            </a:r>
            <a:r>
              <a:rPr lang="en-US" altLang="zh-CN" sz="2400" dirty="0"/>
              <a:t> is our ability to </a:t>
            </a:r>
            <a:r>
              <a:rPr lang="en-US" altLang="zh-CN" sz="2400" dirty="0">
                <a:hlinkClick r:id="rId2"/>
              </a:rPr>
              <a:t>encode</a:t>
            </a:r>
            <a:r>
              <a:rPr lang="en-US" altLang="zh-CN" sz="2400" dirty="0"/>
              <a:t>, </a:t>
            </a:r>
            <a:r>
              <a:rPr lang="en-US" altLang="zh-CN" sz="2400" dirty="0">
                <a:hlinkClick r:id="rId3"/>
              </a:rPr>
              <a:t>store</a:t>
            </a:r>
            <a:r>
              <a:rPr lang="en-US" altLang="zh-CN" sz="2400" dirty="0"/>
              <a:t>, </a:t>
            </a:r>
            <a:r>
              <a:rPr lang="en-US" altLang="zh-CN" sz="2400" dirty="0">
                <a:hlinkClick r:id="rId4"/>
              </a:rPr>
              <a:t>retain</a:t>
            </a:r>
            <a:r>
              <a:rPr lang="en-US" altLang="zh-CN" sz="2400" dirty="0"/>
              <a:t> and subsequently recall information and past experiences in the human brain. </a:t>
            </a:r>
          </a:p>
          <a:p>
            <a:r>
              <a:rPr lang="en-US" altLang="zh-CN" sz="2400" dirty="0"/>
              <a:t>When do we recall things (even unconsciously)? Or why do we need to remember things?</a:t>
            </a:r>
          </a:p>
          <a:p>
            <a:pPr lvl="1"/>
            <a:r>
              <a:rPr lang="en-US" altLang="zh-CN" sz="2000" dirty="0"/>
              <a:t>When we need to take actions, make predictions, etc.</a:t>
            </a:r>
          </a:p>
          <a:p>
            <a:pPr lvl="1"/>
            <a:r>
              <a:rPr lang="en-US" altLang="zh-CN" sz="2000" dirty="0"/>
              <a:t>We need to learn and adapt from previous experiences </a:t>
            </a:r>
          </a:p>
          <a:p>
            <a:pPr lvl="1"/>
            <a:r>
              <a:rPr lang="en-US" altLang="zh-CN" sz="2000" dirty="0"/>
              <a:t>the use of past experience to affect or influence current </a:t>
            </a:r>
            <a:r>
              <a:rPr lang="en-US" altLang="zh-CN" sz="2000" dirty="0" err="1"/>
              <a:t>behaviour</a:t>
            </a:r>
            <a:r>
              <a:rPr lang="en-US" altLang="zh-CN" sz="2000" dirty="0"/>
              <a:t>.</a:t>
            </a:r>
          </a:p>
          <a:p>
            <a:r>
              <a:rPr lang="en-US" altLang="zh-CN" sz="2400" dirty="0"/>
              <a:t>Neural Basis for memory</a:t>
            </a:r>
          </a:p>
          <a:p>
            <a:pPr lvl="1"/>
            <a:r>
              <a:rPr lang="en-US" altLang="zh-CN" sz="2000" dirty="0"/>
              <a:t>How memory is organized, achieved and related to learning</a:t>
            </a:r>
          </a:p>
        </p:txBody>
      </p:sp>
      <p:sp>
        <p:nvSpPr>
          <p:cNvPr id="4" name="页脚占位符 3">
            <a:extLst>
              <a:ext uri="{FF2B5EF4-FFF2-40B4-BE49-F238E27FC236}">
                <a16:creationId xmlns:a16="http://schemas.microsoft.com/office/drawing/2014/main" id="{C906FAB8-26A5-4200-BC40-4F313C703986}"/>
              </a:ext>
            </a:extLst>
          </p:cNvPr>
          <p:cNvSpPr>
            <a:spLocks noGrp="1"/>
          </p:cNvSpPr>
          <p:nvPr>
            <p:ph type="ftr" sz="quarter" idx="11"/>
          </p:nvPr>
        </p:nvSpPr>
        <p:spPr/>
        <p:txBody>
          <a:bodyPr/>
          <a:lstStyle/>
          <a:p>
            <a:r>
              <a:rPr lang="en-US"/>
              <a:t>CIS 5525</a:t>
            </a:r>
          </a:p>
        </p:txBody>
      </p:sp>
      <p:sp>
        <p:nvSpPr>
          <p:cNvPr id="5" name="灯片编号占位符 4">
            <a:extLst>
              <a:ext uri="{FF2B5EF4-FFF2-40B4-BE49-F238E27FC236}">
                <a16:creationId xmlns:a16="http://schemas.microsoft.com/office/drawing/2014/main" id="{2056CD25-8D3D-463F-A4B3-F0A1C72FF10F}"/>
              </a:ext>
            </a:extLst>
          </p:cNvPr>
          <p:cNvSpPr>
            <a:spLocks noGrp="1"/>
          </p:cNvSpPr>
          <p:nvPr>
            <p:ph type="sldNum" sz="quarter" idx="12"/>
          </p:nvPr>
        </p:nvSpPr>
        <p:spPr/>
        <p:txBody>
          <a:bodyPr/>
          <a:lstStyle/>
          <a:p>
            <a:fld id="{FC5459A1-ACE0-465C-872A-9010E575769A}" type="slidenum">
              <a:rPr lang="en-US" smtClean="0"/>
              <a:pPr/>
              <a:t>33</a:t>
            </a:fld>
            <a:endParaRPr lang="en-US"/>
          </a:p>
        </p:txBody>
      </p:sp>
    </p:spTree>
    <p:extLst>
      <p:ext uri="{BB962C8B-B14F-4D97-AF65-F5344CB8AC3E}">
        <p14:creationId xmlns:p14="http://schemas.microsoft.com/office/powerpoint/2010/main" val="1517437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4E4B4-1085-4481-BEA7-9C710F0B2968}"/>
              </a:ext>
            </a:extLst>
          </p:cNvPr>
          <p:cNvSpPr>
            <a:spLocks noGrp="1"/>
          </p:cNvSpPr>
          <p:nvPr>
            <p:ph type="title"/>
          </p:nvPr>
        </p:nvSpPr>
        <p:spPr/>
        <p:txBody>
          <a:bodyPr>
            <a:normAutofit/>
          </a:bodyPr>
          <a:lstStyle/>
          <a:p>
            <a:r>
              <a:rPr lang="en-US" altLang="zh-CN" sz="3600" b="1" dirty="0"/>
              <a:t>End-to-End Memory Network</a:t>
            </a:r>
            <a:endParaRPr lang="zh-CN" altLang="en-US" sz="3600" b="1" dirty="0"/>
          </a:p>
        </p:txBody>
      </p:sp>
      <p:sp>
        <p:nvSpPr>
          <p:cNvPr id="3" name="内容占位符 2">
            <a:extLst>
              <a:ext uri="{FF2B5EF4-FFF2-40B4-BE49-F238E27FC236}">
                <a16:creationId xmlns:a16="http://schemas.microsoft.com/office/drawing/2014/main" id="{C6EC7E89-D3D4-4DDA-A5DC-1C0685504CE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8E267FCC-73F8-46AB-984E-6B77BDA11890}"/>
              </a:ext>
            </a:extLst>
          </p:cNvPr>
          <p:cNvPicPr>
            <a:picLocks noChangeAspect="1"/>
          </p:cNvPicPr>
          <p:nvPr/>
        </p:nvPicPr>
        <p:blipFill>
          <a:blip r:embed="rId2"/>
          <a:stretch>
            <a:fillRect/>
          </a:stretch>
        </p:blipFill>
        <p:spPr>
          <a:xfrm>
            <a:off x="0" y="1457152"/>
            <a:ext cx="9144000" cy="5356224"/>
          </a:xfrm>
          <a:prstGeom prst="rect">
            <a:avLst/>
          </a:prstGeom>
        </p:spPr>
      </p:pic>
      <p:sp>
        <p:nvSpPr>
          <p:cNvPr id="5" name="矩形 4">
            <a:extLst>
              <a:ext uri="{FF2B5EF4-FFF2-40B4-BE49-F238E27FC236}">
                <a16:creationId xmlns:a16="http://schemas.microsoft.com/office/drawing/2014/main" id="{55DEE32D-EFD0-4B1F-B456-D92AFC411838}"/>
              </a:ext>
            </a:extLst>
          </p:cNvPr>
          <p:cNvSpPr/>
          <p:nvPr/>
        </p:nvSpPr>
        <p:spPr>
          <a:xfrm>
            <a:off x="-252536" y="1052736"/>
            <a:ext cx="4572000" cy="1200329"/>
          </a:xfrm>
          <a:prstGeom prst="rect">
            <a:avLst/>
          </a:prstGeom>
        </p:spPr>
        <p:txBody>
          <a:bodyPr>
            <a:spAutoFit/>
          </a:bodyPr>
          <a:lstStyle/>
          <a:p>
            <a:pPr marL="285750" indent="-285750">
              <a:buFont typeface="Arial" panose="020B0604020202020204" pitchFamily="34" charset="0"/>
              <a:buChar char="•"/>
            </a:pPr>
            <a:r>
              <a:rPr lang="en-US" altLang="zh-CN" sz="1200" dirty="0"/>
              <a:t>Networks with long-term dependencies </a:t>
            </a:r>
          </a:p>
          <a:p>
            <a:pPr marL="285750" indent="-285750">
              <a:buFont typeface="Arial" panose="020B0604020202020204" pitchFamily="34" charset="0"/>
              <a:buChar char="•"/>
            </a:pPr>
            <a:r>
              <a:rPr lang="en-US" altLang="zh-CN" sz="1200" dirty="0"/>
              <a:t>Attention ‘distribution’ over data points </a:t>
            </a:r>
          </a:p>
          <a:p>
            <a:pPr marL="285750" indent="-285750">
              <a:buFont typeface="Arial" panose="020B0604020202020204" pitchFamily="34" charset="0"/>
              <a:buChar char="•"/>
            </a:pPr>
            <a:r>
              <a:rPr lang="en-US" altLang="zh-CN" sz="1200" dirty="0"/>
              <a:t>So far specific architectures tailored to QA task </a:t>
            </a:r>
          </a:p>
          <a:p>
            <a:pPr marL="285750" indent="-285750">
              <a:buFont typeface="Arial" panose="020B0604020202020204" pitchFamily="34" charset="0"/>
              <a:buChar char="•"/>
            </a:pPr>
            <a:r>
              <a:rPr lang="en-US" altLang="zh-CN" sz="1200" dirty="0"/>
              <a:t>Some empirical evidence that the gradient vanishing problem or capacity limitations can be overcome by having an external memory</a:t>
            </a:r>
            <a:endParaRPr lang="zh-CN" altLang="en-US" sz="1200" dirty="0"/>
          </a:p>
        </p:txBody>
      </p:sp>
      <p:sp>
        <p:nvSpPr>
          <p:cNvPr id="6" name="页脚占位符 5">
            <a:extLst>
              <a:ext uri="{FF2B5EF4-FFF2-40B4-BE49-F238E27FC236}">
                <a16:creationId xmlns:a16="http://schemas.microsoft.com/office/drawing/2014/main" id="{D5E705B7-9DF5-4369-BEF8-0C5D4C5939C7}"/>
              </a:ext>
            </a:extLst>
          </p:cNvPr>
          <p:cNvSpPr>
            <a:spLocks noGrp="1"/>
          </p:cNvSpPr>
          <p:nvPr>
            <p:ph type="ftr" sz="quarter" idx="11"/>
          </p:nvPr>
        </p:nvSpPr>
        <p:spPr/>
        <p:txBody>
          <a:bodyPr/>
          <a:lstStyle/>
          <a:p>
            <a:r>
              <a:rPr lang="en-US"/>
              <a:t>CIS 5525</a:t>
            </a:r>
          </a:p>
        </p:txBody>
      </p:sp>
      <p:sp>
        <p:nvSpPr>
          <p:cNvPr id="7" name="灯片编号占位符 6">
            <a:extLst>
              <a:ext uri="{FF2B5EF4-FFF2-40B4-BE49-F238E27FC236}">
                <a16:creationId xmlns:a16="http://schemas.microsoft.com/office/drawing/2014/main" id="{1D9122F4-79C4-4147-8D6F-616D1DB0D509}"/>
              </a:ext>
            </a:extLst>
          </p:cNvPr>
          <p:cNvSpPr>
            <a:spLocks noGrp="1"/>
          </p:cNvSpPr>
          <p:nvPr>
            <p:ph type="sldNum" sz="quarter" idx="12"/>
          </p:nvPr>
        </p:nvSpPr>
        <p:spPr/>
        <p:txBody>
          <a:bodyPr/>
          <a:lstStyle/>
          <a:p>
            <a:fld id="{FC5459A1-ACE0-465C-872A-9010E575769A}" type="slidenum">
              <a:rPr lang="en-US" smtClean="0"/>
              <a:pPr/>
              <a:t>34</a:t>
            </a:fld>
            <a:endParaRPr lang="en-US"/>
          </a:p>
        </p:txBody>
      </p:sp>
    </p:spTree>
    <p:extLst>
      <p:ext uri="{BB962C8B-B14F-4D97-AF65-F5344CB8AC3E}">
        <p14:creationId xmlns:p14="http://schemas.microsoft.com/office/powerpoint/2010/main" val="2913131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A7AA4-93D6-42F7-9A86-0D3D068490E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B348844-D948-4846-BD45-62D09AE501D6}"/>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6E37364D-5DE3-45E9-87D5-A090EB2E6D0D}"/>
              </a:ext>
            </a:extLst>
          </p:cNvPr>
          <p:cNvPicPr>
            <a:picLocks noChangeAspect="1"/>
          </p:cNvPicPr>
          <p:nvPr/>
        </p:nvPicPr>
        <p:blipFill>
          <a:blip r:embed="rId2"/>
          <a:stretch>
            <a:fillRect/>
          </a:stretch>
        </p:blipFill>
        <p:spPr>
          <a:xfrm>
            <a:off x="0" y="1692273"/>
            <a:ext cx="9144000" cy="5193111"/>
          </a:xfrm>
          <a:prstGeom prst="rect">
            <a:avLst/>
          </a:prstGeom>
        </p:spPr>
      </p:pic>
      <p:sp>
        <p:nvSpPr>
          <p:cNvPr id="5" name="页脚占位符 4">
            <a:extLst>
              <a:ext uri="{FF2B5EF4-FFF2-40B4-BE49-F238E27FC236}">
                <a16:creationId xmlns:a16="http://schemas.microsoft.com/office/drawing/2014/main" id="{F8A5A2E2-C0DC-4B83-B261-08A0A61698A7}"/>
              </a:ext>
            </a:extLst>
          </p:cNvPr>
          <p:cNvSpPr>
            <a:spLocks noGrp="1"/>
          </p:cNvSpPr>
          <p:nvPr>
            <p:ph type="ftr" sz="quarter" idx="11"/>
          </p:nvPr>
        </p:nvSpPr>
        <p:spPr/>
        <p:txBody>
          <a:bodyPr/>
          <a:lstStyle/>
          <a:p>
            <a:r>
              <a:rPr lang="en-US"/>
              <a:t>CIS 5525</a:t>
            </a:r>
          </a:p>
        </p:txBody>
      </p:sp>
      <p:sp>
        <p:nvSpPr>
          <p:cNvPr id="6" name="灯片编号占位符 5">
            <a:extLst>
              <a:ext uri="{FF2B5EF4-FFF2-40B4-BE49-F238E27FC236}">
                <a16:creationId xmlns:a16="http://schemas.microsoft.com/office/drawing/2014/main" id="{8E4F920C-1366-44A9-B164-EB2F0BAF1503}"/>
              </a:ext>
            </a:extLst>
          </p:cNvPr>
          <p:cNvSpPr>
            <a:spLocks noGrp="1"/>
          </p:cNvSpPr>
          <p:nvPr>
            <p:ph type="sldNum" sz="quarter" idx="12"/>
          </p:nvPr>
        </p:nvSpPr>
        <p:spPr/>
        <p:txBody>
          <a:bodyPr/>
          <a:lstStyle/>
          <a:p>
            <a:fld id="{FC5459A1-ACE0-465C-872A-9010E575769A}" type="slidenum">
              <a:rPr lang="en-US" smtClean="0"/>
              <a:pPr/>
              <a:t>35</a:t>
            </a:fld>
            <a:endParaRPr lang="en-US"/>
          </a:p>
        </p:txBody>
      </p:sp>
    </p:spTree>
    <p:extLst>
      <p:ext uri="{BB962C8B-B14F-4D97-AF65-F5344CB8AC3E}">
        <p14:creationId xmlns:p14="http://schemas.microsoft.com/office/powerpoint/2010/main" val="764759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75D2ED-FB04-4E5C-8083-D8AF590F58A8}"/>
              </a:ext>
            </a:extLst>
          </p:cNvPr>
          <p:cNvSpPr>
            <a:spLocks noGrp="1"/>
          </p:cNvSpPr>
          <p:nvPr>
            <p:ph type="title"/>
          </p:nvPr>
        </p:nvSpPr>
        <p:spPr/>
        <p:txBody>
          <a:bodyPr>
            <a:normAutofit/>
          </a:bodyPr>
          <a:lstStyle/>
          <a:p>
            <a:r>
              <a:rPr lang="en-US" altLang="zh-CN" sz="3600" b="1" dirty="0"/>
              <a:t>Self-Attention</a:t>
            </a:r>
            <a:endParaRPr lang="zh-CN" altLang="en-US" sz="3600" b="1" dirty="0"/>
          </a:p>
        </p:txBody>
      </p:sp>
      <p:sp>
        <p:nvSpPr>
          <p:cNvPr id="3" name="内容占位符 2">
            <a:extLst>
              <a:ext uri="{FF2B5EF4-FFF2-40B4-BE49-F238E27FC236}">
                <a16:creationId xmlns:a16="http://schemas.microsoft.com/office/drawing/2014/main" id="{FB4B362A-4940-4707-85C1-5E4FE981B927}"/>
              </a:ext>
            </a:extLst>
          </p:cNvPr>
          <p:cNvSpPr>
            <a:spLocks noGrp="1"/>
          </p:cNvSpPr>
          <p:nvPr>
            <p:ph idx="1"/>
          </p:nvPr>
        </p:nvSpPr>
        <p:spPr>
          <a:xfrm>
            <a:off x="457200" y="1600200"/>
            <a:ext cx="8229600" cy="5141168"/>
          </a:xfrm>
        </p:spPr>
        <p:txBody>
          <a:bodyPr>
            <a:normAutofit/>
          </a:bodyPr>
          <a:lstStyle/>
          <a:p>
            <a:r>
              <a:rPr lang="en-US" altLang="zh-CN" dirty="0"/>
              <a:t>Query and key are from the same set.</a:t>
            </a:r>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5" name="页脚占位符 4">
            <a:extLst>
              <a:ext uri="{FF2B5EF4-FFF2-40B4-BE49-F238E27FC236}">
                <a16:creationId xmlns:a16="http://schemas.microsoft.com/office/drawing/2014/main" id="{56DCAB1E-BA1D-4967-8CFB-821D725E6AB0}"/>
              </a:ext>
            </a:extLst>
          </p:cNvPr>
          <p:cNvSpPr>
            <a:spLocks noGrp="1"/>
          </p:cNvSpPr>
          <p:nvPr>
            <p:ph type="ftr" sz="quarter" idx="11"/>
          </p:nvPr>
        </p:nvSpPr>
        <p:spPr/>
        <p:txBody>
          <a:bodyPr/>
          <a:lstStyle/>
          <a:p>
            <a:r>
              <a:rPr lang="en-US"/>
              <a:t>CIS 5525</a:t>
            </a:r>
          </a:p>
        </p:txBody>
      </p:sp>
      <p:sp>
        <p:nvSpPr>
          <p:cNvPr id="6" name="灯片编号占位符 5">
            <a:extLst>
              <a:ext uri="{FF2B5EF4-FFF2-40B4-BE49-F238E27FC236}">
                <a16:creationId xmlns:a16="http://schemas.microsoft.com/office/drawing/2014/main" id="{CA39F26F-C076-4A92-8A3B-34002A7116B9}"/>
              </a:ext>
            </a:extLst>
          </p:cNvPr>
          <p:cNvSpPr>
            <a:spLocks noGrp="1"/>
          </p:cNvSpPr>
          <p:nvPr>
            <p:ph type="sldNum" sz="quarter" idx="12"/>
          </p:nvPr>
        </p:nvSpPr>
        <p:spPr/>
        <p:txBody>
          <a:bodyPr/>
          <a:lstStyle/>
          <a:p>
            <a:fld id="{FC5459A1-ACE0-465C-872A-9010E575769A}" type="slidenum">
              <a:rPr lang="en-US" smtClean="0"/>
              <a:pPr/>
              <a:t>36</a:t>
            </a:fld>
            <a:endParaRPr lang="en-US"/>
          </a:p>
        </p:txBody>
      </p:sp>
      <p:pic>
        <p:nvPicPr>
          <p:cNvPr id="7" name="图片 6">
            <a:extLst>
              <a:ext uri="{FF2B5EF4-FFF2-40B4-BE49-F238E27FC236}">
                <a16:creationId xmlns:a16="http://schemas.microsoft.com/office/drawing/2014/main" id="{5696D3A6-EEBA-486C-A8D8-DC22F93EED0D}"/>
              </a:ext>
            </a:extLst>
          </p:cNvPr>
          <p:cNvPicPr>
            <a:picLocks noChangeAspect="1"/>
          </p:cNvPicPr>
          <p:nvPr/>
        </p:nvPicPr>
        <p:blipFill>
          <a:blip r:embed="rId2"/>
          <a:stretch>
            <a:fillRect/>
          </a:stretch>
        </p:blipFill>
        <p:spPr>
          <a:xfrm>
            <a:off x="9654" y="2298708"/>
            <a:ext cx="4070329" cy="3966361"/>
          </a:xfrm>
          <a:prstGeom prst="rect">
            <a:avLst/>
          </a:prstGeom>
        </p:spPr>
      </p:pic>
      <p:sp>
        <p:nvSpPr>
          <p:cNvPr id="8" name="矩形 7">
            <a:extLst>
              <a:ext uri="{FF2B5EF4-FFF2-40B4-BE49-F238E27FC236}">
                <a16:creationId xmlns:a16="http://schemas.microsoft.com/office/drawing/2014/main" id="{7A22E39E-4C3B-4BF5-A8B5-42A4029F168B}"/>
              </a:ext>
            </a:extLst>
          </p:cNvPr>
          <p:cNvSpPr/>
          <p:nvPr/>
        </p:nvSpPr>
        <p:spPr>
          <a:xfrm>
            <a:off x="4267200" y="2483924"/>
            <a:ext cx="4572000" cy="1754326"/>
          </a:xfrm>
          <a:prstGeom prst="rect">
            <a:avLst/>
          </a:prstGeom>
        </p:spPr>
        <p:txBody>
          <a:bodyPr>
            <a:spAutoFit/>
          </a:bodyPr>
          <a:lstStyle/>
          <a:p>
            <a:r>
              <a:rPr lang="en-US" altLang="zh-CN" dirty="0"/>
              <a:t>”The </a:t>
            </a:r>
            <a:r>
              <a:rPr lang="en-US" altLang="zh-CN" b="1" i="1" u="sng" dirty="0">
                <a:solidFill>
                  <a:srgbClr val="FF0000"/>
                </a:solidFill>
              </a:rPr>
              <a:t>animal</a:t>
            </a:r>
            <a:r>
              <a:rPr lang="en-US" altLang="zh-CN" dirty="0"/>
              <a:t> didn't cross the street because </a:t>
            </a:r>
            <a:r>
              <a:rPr lang="en-US" altLang="zh-CN" b="1" i="1" dirty="0">
                <a:solidFill>
                  <a:srgbClr val="FF0000"/>
                </a:solidFill>
              </a:rPr>
              <a:t>it</a:t>
            </a:r>
            <a:r>
              <a:rPr lang="en-US" altLang="zh-CN" dirty="0"/>
              <a:t> was too tired” </a:t>
            </a:r>
          </a:p>
          <a:p>
            <a:endParaRPr lang="en-US" altLang="zh-CN" dirty="0"/>
          </a:p>
          <a:p>
            <a:endParaRPr lang="en-US" altLang="zh-CN" dirty="0"/>
          </a:p>
          <a:p>
            <a:r>
              <a:rPr lang="en-US" altLang="zh-CN" dirty="0"/>
              <a:t>”The animal didn't cross the </a:t>
            </a:r>
            <a:r>
              <a:rPr lang="en-US" altLang="zh-CN" b="1" i="1" u="sng" dirty="0">
                <a:solidFill>
                  <a:srgbClr val="FF0000"/>
                </a:solidFill>
              </a:rPr>
              <a:t>street</a:t>
            </a:r>
            <a:r>
              <a:rPr lang="en-US" altLang="zh-CN" dirty="0"/>
              <a:t> because </a:t>
            </a:r>
            <a:r>
              <a:rPr lang="en-US" altLang="zh-CN" b="1" i="1" dirty="0">
                <a:solidFill>
                  <a:srgbClr val="FF0000"/>
                </a:solidFill>
              </a:rPr>
              <a:t>it</a:t>
            </a:r>
            <a:r>
              <a:rPr lang="en-US" altLang="zh-CN" dirty="0"/>
              <a:t> was too wide” </a:t>
            </a:r>
            <a:endParaRPr lang="zh-CN" altLang="en-US" dirty="0"/>
          </a:p>
        </p:txBody>
      </p:sp>
    </p:spTree>
    <p:extLst>
      <p:ext uri="{BB962C8B-B14F-4D97-AF65-F5344CB8AC3E}">
        <p14:creationId xmlns:p14="http://schemas.microsoft.com/office/powerpoint/2010/main" val="20309327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38FF59-6EEB-4D44-A3C3-BBA369055B14}"/>
              </a:ext>
            </a:extLst>
          </p:cNvPr>
          <p:cNvSpPr>
            <a:spLocks noGrp="1"/>
          </p:cNvSpPr>
          <p:nvPr>
            <p:ph type="title"/>
          </p:nvPr>
        </p:nvSpPr>
        <p:spPr/>
        <p:txBody>
          <a:bodyPr>
            <a:normAutofit/>
          </a:bodyPr>
          <a:lstStyle/>
          <a:p>
            <a:r>
              <a:rPr lang="en-US" altLang="zh-CN" sz="3600" b="1" dirty="0"/>
              <a:t>Self-Attention</a:t>
            </a:r>
            <a:endParaRPr lang="zh-CN" altLang="en-US" sz="3600" dirty="0"/>
          </a:p>
        </p:txBody>
      </p:sp>
      <p:sp>
        <p:nvSpPr>
          <p:cNvPr id="3" name="内容占位符 2">
            <a:extLst>
              <a:ext uri="{FF2B5EF4-FFF2-40B4-BE49-F238E27FC236}">
                <a16:creationId xmlns:a16="http://schemas.microsoft.com/office/drawing/2014/main" id="{7CDFC3C1-2AC2-4BD8-9CAC-06E1CA618A79}"/>
              </a:ext>
            </a:extLst>
          </p:cNvPr>
          <p:cNvSpPr>
            <a:spLocks noGrp="1"/>
          </p:cNvSpPr>
          <p:nvPr>
            <p:ph idx="1"/>
          </p:nvPr>
        </p:nvSpPr>
        <p:spPr/>
        <p:txBody>
          <a:bodyPr/>
          <a:lstStyle/>
          <a:p>
            <a:endParaRPr lang="zh-CN" altLang="en-US"/>
          </a:p>
        </p:txBody>
      </p:sp>
      <p:sp>
        <p:nvSpPr>
          <p:cNvPr id="4" name="页脚占位符 3">
            <a:extLst>
              <a:ext uri="{FF2B5EF4-FFF2-40B4-BE49-F238E27FC236}">
                <a16:creationId xmlns:a16="http://schemas.microsoft.com/office/drawing/2014/main" id="{F0D66A4B-4664-4CC5-9B4D-BACDCB56FF02}"/>
              </a:ext>
            </a:extLst>
          </p:cNvPr>
          <p:cNvSpPr>
            <a:spLocks noGrp="1"/>
          </p:cNvSpPr>
          <p:nvPr>
            <p:ph type="ftr" sz="quarter" idx="11"/>
          </p:nvPr>
        </p:nvSpPr>
        <p:spPr/>
        <p:txBody>
          <a:bodyPr/>
          <a:lstStyle/>
          <a:p>
            <a:r>
              <a:rPr lang="en-US"/>
              <a:t>CIS 5525</a:t>
            </a:r>
          </a:p>
        </p:txBody>
      </p:sp>
      <p:sp>
        <p:nvSpPr>
          <p:cNvPr id="5" name="灯片编号占位符 4">
            <a:extLst>
              <a:ext uri="{FF2B5EF4-FFF2-40B4-BE49-F238E27FC236}">
                <a16:creationId xmlns:a16="http://schemas.microsoft.com/office/drawing/2014/main" id="{FFABF12F-4044-4391-9516-3CC385F03074}"/>
              </a:ext>
            </a:extLst>
          </p:cNvPr>
          <p:cNvSpPr>
            <a:spLocks noGrp="1"/>
          </p:cNvSpPr>
          <p:nvPr>
            <p:ph type="sldNum" sz="quarter" idx="12"/>
          </p:nvPr>
        </p:nvSpPr>
        <p:spPr/>
        <p:txBody>
          <a:bodyPr/>
          <a:lstStyle/>
          <a:p>
            <a:fld id="{FC5459A1-ACE0-465C-872A-9010E575769A}" type="slidenum">
              <a:rPr lang="en-US" smtClean="0"/>
              <a:pPr/>
              <a:t>37</a:t>
            </a:fld>
            <a:endParaRPr lang="en-US"/>
          </a:p>
        </p:txBody>
      </p:sp>
      <p:pic>
        <p:nvPicPr>
          <p:cNvPr id="6" name="图片 5">
            <a:extLst>
              <a:ext uri="{FF2B5EF4-FFF2-40B4-BE49-F238E27FC236}">
                <a16:creationId xmlns:a16="http://schemas.microsoft.com/office/drawing/2014/main" id="{907CCAA3-7795-4CA2-8C44-C680EA9DF725}"/>
              </a:ext>
            </a:extLst>
          </p:cNvPr>
          <p:cNvPicPr>
            <a:picLocks noChangeAspect="1"/>
          </p:cNvPicPr>
          <p:nvPr/>
        </p:nvPicPr>
        <p:blipFill>
          <a:blip r:embed="rId2"/>
          <a:stretch>
            <a:fillRect/>
          </a:stretch>
        </p:blipFill>
        <p:spPr>
          <a:xfrm>
            <a:off x="539552" y="1556792"/>
            <a:ext cx="8280826" cy="5118363"/>
          </a:xfrm>
          <a:prstGeom prst="rect">
            <a:avLst/>
          </a:prstGeom>
        </p:spPr>
      </p:pic>
    </p:spTree>
    <p:extLst>
      <p:ext uri="{BB962C8B-B14F-4D97-AF65-F5344CB8AC3E}">
        <p14:creationId xmlns:p14="http://schemas.microsoft.com/office/powerpoint/2010/main" val="4148526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775AC5-E489-4DCF-A3DE-33BC96E27C63}"/>
              </a:ext>
            </a:extLst>
          </p:cNvPr>
          <p:cNvSpPr>
            <a:spLocks noGrp="1"/>
          </p:cNvSpPr>
          <p:nvPr>
            <p:ph type="title"/>
          </p:nvPr>
        </p:nvSpPr>
        <p:spPr/>
        <p:txBody>
          <a:bodyPr>
            <a:normAutofit/>
          </a:bodyPr>
          <a:lstStyle/>
          <a:p>
            <a:endParaRPr lang="zh-CN" altLang="en-US" sz="3600" dirty="0"/>
          </a:p>
        </p:txBody>
      </p:sp>
      <p:sp>
        <p:nvSpPr>
          <p:cNvPr id="3" name="内容占位符 2">
            <a:extLst>
              <a:ext uri="{FF2B5EF4-FFF2-40B4-BE49-F238E27FC236}">
                <a16:creationId xmlns:a16="http://schemas.microsoft.com/office/drawing/2014/main" id="{673B0329-1C37-47E7-840E-BDDFD0CAA78C}"/>
              </a:ext>
            </a:extLst>
          </p:cNvPr>
          <p:cNvSpPr>
            <a:spLocks noGrp="1"/>
          </p:cNvSpPr>
          <p:nvPr>
            <p:ph idx="1"/>
          </p:nvPr>
        </p:nvSpPr>
        <p:spPr/>
        <p:txBody>
          <a:bodyPr/>
          <a:lstStyle/>
          <a:p>
            <a:endParaRPr lang="zh-CN" altLang="en-US"/>
          </a:p>
        </p:txBody>
      </p:sp>
      <p:sp>
        <p:nvSpPr>
          <p:cNvPr id="4" name="页脚占位符 3">
            <a:extLst>
              <a:ext uri="{FF2B5EF4-FFF2-40B4-BE49-F238E27FC236}">
                <a16:creationId xmlns:a16="http://schemas.microsoft.com/office/drawing/2014/main" id="{2D3C4F57-B35C-44B2-9C30-6AA0A75A5A1E}"/>
              </a:ext>
            </a:extLst>
          </p:cNvPr>
          <p:cNvSpPr>
            <a:spLocks noGrp="1"/>
          </p:cNvSpPr>
          <p:nvPr>
            <p:ph type="ftr" sz="quarter" idx="11"/>
          </p:nvPr>
        </p:nvSpPr>
        <p:spPr/>
        <p:txBody>
          <a:bodyPr/>
          <a:lstStyle/>
          <a:p>
            <a:r>
              <a:rPr lang="en-US"/>
              <a:t>CIS 5525</a:t>
            </a:r>
          </a:p>
        </p:txBody>
      </p:sp>
      <p:sp>
        <p:nvSpPr>
          <p:cNvPr id="5" name="灯片编号占位符 4">
            <a:extLst>
              <a:ext uri="{FF2B5EF4-FFF2-40B4-BE49-F238E27FC236}">
                <a16:creationId xmlns:a16="http://schemas.microsoft.com/office/drawing/2014/main" id="{7A89EBE3-1179-4D6E-8354-71280067A13C}"/>
              </a:ext>
            </a:extLst>
          </p:cNvPr>
          <p:cNvSpPr>
            <a:spLocks noGrp="1"/>
          </p:cNvSpPr>
          <p:nvPr>
            <p:ph type="sldNum" sz="quarter" idx="12"/>
          </p:nvPr>
        </p:nvSpPr>
        <p:spPr/>
        <p:txBody>
          <a:bodyPr/>
          <a:lstStyle/>
          <a:p>
            <a:fld id="{FC5459A1-ACE0-465C-872A-9010E575769A}" type="slidenum">
              <a:rPr lang="en-US" smtClean="0"/>
              <a:pPr/>
              <a:t>38</a:t>
            </a:fld>
            <a:endParaRPr lang="en-US"/>
          </a:p>
        </p:txBody>
      </p:sp>
      <p:pic>
        <p:nvPicPr>
          <p:cNvPr id="6" name="图片 5">
            <a:extLst>
              <a:ext uri="{FF2B5EF4-FFF2-40B4-BE49-F238E27FC236}">
                <a16:creationId xmlns:a16="http://schemas.microsoft.com/office/drawing/2014/main" id="{B41A9291-34E0-40A4-B9A7-B9A61DD9524A}"/>
              </a:ext>
            </a:extLst>
          </p:cNvPr>
          <p:cNvPicPr>
            <a:picLocks noChangeAspect="1"/>
          </p:cNvPicPr>
          <p:nvPr/>
        </p:nvPicPr>
        <p:blipFill>
          <a:blip r:embed="rId2"/>
          <a:stretch>
            <a:fillRect/>
          </a:stretch>
        </p:blipFill>
        <p:spPr>
          <a:xfrm>
            <a:off x="395536" y="1161757"/>
            <a:ext cx="4603987" cy="5696243"/>
          </a:xfrm>
          <a:prstGeom prst="rect">
            <a:avLst/>
          </a:prstGeom>
        </p:spPr>
      </p:pic>
    </p:spTree>
    <p:extLst>
      <p:ext uri="{BB962C8B-B14F-4D97-AF65-F5344CB8AC3E}">
        <p14:creationId xmlns:p14="http://schemas.microsoft.com/office/powerpoint/2010/main" val="1712558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3B7BCB-267E-4F02-B23D-5B7B14D3648E}"/>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91A4EC43-7DEB-4A62-B597-AE3AEDBE8C46}"/>
              </a:ext>
            </a:extLst>
          </p:cNvPr>
          <p:cNvSpPr>
            <a:spLocks noGrp="1"/>
          </p:cNvSpPr>
          <p:nvPr>
            <p:ph idx="1"/>
          </p:nvPr>
        </p:nvSpPr>
        <p:spPr/>
        <p:txBody>
          <a:bodyPr/>
          <a:lstStyle/>
          <a:p>
            <a:endParaRPr lang="zh-CN" altLang="en-US"/>
          </a:p>
        </p:txBody>
      </p:sp>
      <p:sp>
        <p:nvSpPr>
          <p:cNvPr id="4" name="页脚占位符 3">
            <a:extLst>
              <a:ext uri="{FF2B5EF4-FFF2-40B4-BE49-F238E27FC236}">
                <a16:creationId xmlns:a16="http://schemas.microsoft.com/office/drawing/2014/main" id="{24E0A598-AD45-4913-8B8E-F39067CC7CF5}"/>
              </a:ext>
            </a:extLst>
          </p:cNvPr>
          <p:cNvSpPr>
            <a:spLocks noGrp="1"/>
          </p:cNvSpPr>
          <p:nvPr>
            <p:ph type="ftr" sz="quarter" idx="11"/>
          </p:nvPr>
        </p:nvSpPr>
        <p:spPr/>
        <p:txBody>
          <a:bodyPr/>
          <a:lstStyle/>
          <a:p>
            <a:r>
              <a:rPr lang="en-US"/>
              <a:t>CIS 5525</a:t>
            </a:r>
          </a:p>
        </p:txBody>
      </p:sp>
      <p:sp>
        <p:nvSpPr>
          <p:cNvPr id="5" name="灯片编号占位符 4">
            <a:extLst>
              <a:ext uri="{FF2B5EF4-FFF2-40B4-BE49-F238E27FC236}">
                <a16:creationId xmlns:a16="http://schemas.microsoft.com/office/drawing/2014/main" id="{F59D8D47-C82B-4CAA-8C7C-90D59A1761D7}"/>
              </a:ext>
            </a:extLst>
          </p:cNvPr>
          <p:cNvSpPr>
            <a:spLocks noGrp="1"/>
          </p:cNvSpPr>
          <p:nvPr>
            <p:ph type="sldNum" sz="quarter" idx="12"/>
          </p:nvPr>
        </p:nvSpPr>
        <p:spPr/>
        <p:txBody>
          <a:bodyPr/>
          <a:lstStyle/>
          <a:p>
            <a:fld id="{FC5459A1-ACE0-465C-872A-9010E575769A}" type="slidenum">
              <a:rPr lang="en-US" smtClean="0"/>
              <a:pPr/>
              <a:t>39</a:t>
            </a:fld>
            <a:endParaRPr lang="en-US"/>
          </a:p>
        </p:txBody>
      </p:sp>
      <p:pic>
        <p:nvPicPr>
          <p:cNvPr id="7" name="图片 6">
            <a:extLst>
              <a:ext uri="{FF2B5EF4-FFF2-40B4-BE49-F238E27FC236}">
                <a16:creationId xmlns:a16="http://schemas.microsoft.com/office/drawing/2014/main" id="{50CEBC5F-AE35-4761-8588-094226622328}"/>
              </a:ext>
            </a:extLst>
          </p:cNvPr>
          <p:cNvPicPr>
            <a:picLocks noChangeAspect="1"/>
          </p:cNvPicPr>
          <p:nvPr/>
        </p:nvPicPr>
        <p:blipFill>
          <a:blip r:embed="rId2"/>
          <a:stretch>
            <a:fillRect/>
          </a:stretch>
        </p:blipFill>
        <p:spPr>
          <a:xfrm>
            <a:off x="1331640" y="317403"/>
            <a:ext cx="6210619" cy="6375728"/>
          </a:xfrm>
          <a:prstGeom prst="rect">
            <a:avLst/>
          </a:prstGeom>
        </p:spPr>
      </p:pic>
      <p:cxnSp>
        <p:nvCxnSpPr>
          <p:cNvPr id="9" name="直接箭头连接符 8">
            <a:extLst>
              <a:ext uri="{FF2B5EF4-FFF2-40B4-BE49-F238E27FC236}">
                <a16:creationId xmlns:a16="http://schemas.microsoft.com/office/drawing/2014/main" id="{5EB1E8EB-98EC-46DE-AAEA-24403A4CC3F7}"/>
              </a:ext>
            </a:extLst>
          </p:cNvPr>
          <p:cNvCxnSpPr>
            <a:cxnSpLocks/>
          </p:cNvCxnSpPr>
          <p:nvPr/>
        </p:nvCxnSpPr>
        <p:spPr>
          <a:xfrm>
            <a:off x="4222244" y="4653136"/>
            <a:ext cx="0" cy="64807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A987C44A-7327-45DA-AA6E-D1D5AAACE33E}"/>
              </a:ext>
            </a:extLst>
          </p:cNvPr>
          <p:cNvCxnSpPr>
            <a:cxnSpLocks/>
          </p:cNvCxnSpPr>
          <p:nvPr/>
        </p:nvCxnSpPr>
        <p:spPr>
          <a:xfrm>
            <a:off x="4436949" y="1916832"/>
            <a:ext cx="1935251" cy="28803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F7034E8F-B106-4266-8128-3F513F7F024F}"/>
              </a:ext>
            </a:extLst>
          </p:cNvPr>
          <p:cNvSpPr/>
          <p:nvPr/>
        </p:nvSpPr>
        <p:spPr>
          <a:xfrm>
            <a:off x="3502164" y="3246043"/>
            <a:ext cx="1440160"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EADBB-637A-4316-AD45-20D5E6DC8865}"/>
              </a:ext>
            </a:extLst>
          </p:cNvPr>
          <p:cNvSpPr/>
          <p:nvPr/>
        </p:nvSpPr>
        <p:spPr>
          <a:xfrm>
            <a:off x="5436096" y="3246043"/>
            <a:ext cx="1440160"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458D9CD5-85CD-4126-ACBD-4879577FA2BE}"/>
              </a:ext>
            </a:extLst>
          </p:cNvPr>
          <p:cNvCxnSpPr>
            <a:cxnSpLocks/>
          </p:cNvCxnSpPr>
          <p:nvPr/>
        </p:nvCxnSpPr>
        <p:spPr>
          <a:xfrm>
            <a:off x="6368624" y="4641479"/>
            <a:ext cx="0" cy="648072"/>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CAEF90B-E9E1-4525-A75C-C153751302B5}"/>
              </a:ext>
            </a:extLst>
          </p:cNvPr>
          <p:cNvCxnSpPr>
            <a:cxnSpLocks/>
          </p:cNvCxnSpPr>
          <p:nvPr/>
        </p:nvCxnSpPr>
        <p:spPr>
          <a:xfrm>
            <a:off x="4222244" y="5517232"/>
            <a:ext cx="133732" cy="32196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D77AF926-CBB1-4911-99D3-B72D48023C1E}"/>
              </a:ext>
            </a:extLst>
          </p:cNvPr>
          <p:cNvCxnSpPr>
            <a:cxnSpLocks/>
          </p:cNvCxnSpPr>
          <p:nvPr/>
        </p:nvCxnSpPr>
        <p:spPr>
          <a:xfrm flipH="1">
            <a:off x="4377720" y="5517232"/>
            <a:ext cx="1990904" cy="31781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2011B994-CDC7-48F6-A270-26F9C31C897E}"/>
              </a:ext>
            </a:extLst>
          </p:cNvPr>
          <p:cNvGrpSpPr/>
          <p:nvPr/>
        </p:nvGrpSpPr>
        <p:grpSpPr>
          <a:xfrm>
            <a:off x="4222244" y="5790900"/>
            <a:ext cx="277738" cy="264325"/>
            <a:chOff x="4171625" y="5965613"/>
            <a:chExt cx="277738" cy="264325"/>
          </a:xfrm>
        </p:grpSpPr>
        <p:sp>
          <p:nvSpPr>
            <p:cNvPr id="22" name="加号 21">
              <a:extLst>
                <a:ext uri="{FF2B5EF4-FFF2-40B4-BE49-F238E27FC236}">
                  <a16:creationId xmlns:a16="http://schemas.microsoft.com/office/drawing/2014/main" id="{3330363D-9247-423F-BED2-D1FA7917CD9B}"/>
                </a:ext>
              </a:extLst>
            </p:cNvPr>
            <p:cNvSpPr/>
            <p:nvPr/>
          </p:nvSpPr>
          <p:spPr>
            <a:xfrm>
              <a:off x="4171625" y="5978918"/>
              <a:ext cx="277738" cy="251020"/>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68575181-F469-4069-8A4F-50EE0B4D628F}"/>
                </a:ext>
              </a:extLst>
            </p:cNvPr>
            <p:cNvSpPr/>
            <p:nvPr/>
          </p:nvSpPr>
          <p:spPr>
            <a:xfrm>
              <a:off x="4184042" y="5965613"/>
              <a:ext cx="252904" cy="2643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箭头连接符 26">
            <a:extLst>
              <a:ext uri="{FF2B5EF4-FFF2-40B4-BE49-F238E27FC236}">
                <a16:creationId xmlns:a16="http://schemas.microsoft.com/office/drawing/2014/main" id="{01EF218D-463E-4048-9828-C3D62EB385E4}"/>
              </a:ext>
            </a:extLst>
          </p:cNvPr>
          <p:cNvCxnSpPr>
            <a:cxnSpLocks/>
          </p:cNvCxnSpPr>
          <p:nvPr/>
        </p:nvCxnSpPr>
        <p:spPr>
          <a:xfrm>
            <a:off x="4355976" y="6031875"/>
            <a:ext cx="0" cy="21678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AD7284D4-FEF7-4245-A636-D2C0AAC93D2D}"/>
              </a:ext>
            </a:extLst>
          </p:cNvPr>
          <p:cNvCxnSpPr>
            <a:cxnSpLocks/>
          </p:cNvCxnSpPr>
          <p:nvPr/>
        </p:nvCxnSpPr>
        <p:spPr>
          <a:xfrm>
            <a:off x="4234661" y="1880828"/>
            <a:ext cx="0" cy="324036"/>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408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6F7CF-1EA5-4DBC-9815-DF54B71B9A5E}"/>
              </a:ext>
            </a:extLst>
          </p:cNvPr>
          <p:cNvSpPr>
            <a:spLocks noGrp="1"/>
          </p:cNvSpPr>
          <p:nvPr>
            <p:ph type="title"/>
          </p:nvPr>
        </p:nvSpPr>
        <p:spPr/>
        <p:txBody>
          <a:bodyPr>
            <a:normAutofit/>
          </a:bodyPr>
          <a:lstStyle/>
          <a:p>
            <a:r>
              <a:rPr lang="en-US" altLang="zh-CN" sz="3600" b="1" dirty="0"/>
              <a:t>Human Attention</a:t>
            </a:r>
            <a:endParaRPr lang="zh-CN" altLang="en-US" sz="3600" b="1" dirty="0"/>
          </a:p>
        </p:txBody>
      </p:sp>
      <p:sp>
        <p:nvSpPr>
          <p:cNvPr id="3" name="内容占位符 2">
            <a:extLst>
              <a:ext uri="{FF2B5EF4-FFF2-40B4-BE49-F238E27FC236}">
                <a16:creationId xmlns:a16="http://schemas.microsoft.com/office/drawing/2014/main" id="{9B976D77-1B22-4251-93AE-EC1EE640807C}"/>
              </a:ext>
            </a:extLst>
          </p:cNvPr>
          <p:cNvSpPr>
            <a:spLocks noGrp="1"/>
          </p:cNvSpPr>
          <p:nvPr>
            <p:ph idx="1"/>
          </p:nvPr>
        </p:nvSpPr>
        <p:spPr/>
        <p:txBody>
          <a:bodyPr>
            <a:normAutofit/>
          </a:bodyPr>
          <a:lstStyle/>
          <a:p>
            <a:r>
              <a:rPr lang="en-US" altLang="zh-CN" sz="2400" dirty="0"/>
              <a:t>Resource saving </a:t>
            </a:r>
          </a:p>
          <a:p>
            <a:pPr lvl="1"/>
            <a:r>
              <a:rPr lang="en-US" altLang="zh-CN" sz="2200" dirty="0"/>
              <a:t>Only need sensors where relevant bits are (e.g. fovea vs. peripheral vision) </a:t>
            </a:r>
          </a:p>
          <a:p>
            <a:pPr lvl="1"/>
            <a:r>
              <a:rPr lang="en-US" altLang="zh-CN" sz="2200" dirty="0"/>
              <a:t>Only compute relevant bits of information (e.g. fovea has many more ‘pixels’ than periphery)</a:t>
            </a:r>
            <a:endParaRPr lang="zh-CN" altLang="en-US" sz="2200" dirty="0"/>
          </a:p>
        </p:txBody>
      </p:sp>
      <p:pic>
        <p:nvPicPr>
          <p:cNvPr id="4" name="图片 3">
            <a:extLst>
              <a:ext uri="{FF2B5EF4-FFF2-40B4-BE49-F238E27FC236}">
                <a16:creationId xmlns:a16="http://schemas.microsoft.com/office/drawing/2014/main" id="{49F52DBB-30AD-4D52-98CE-EA861AADC862}"/>
              </a:ext>
            </a:extLst>
          </p:cNvPr>
          <p:cNvPicPr>
            <a:picLocks noChangeAspect="1"/>
          </p:cNvPicPr>
          <p:nvPr/>
        </p:nvPicPr>
        <p:blipFill>
          <a:blip r:embed="rId2"/>
          <a:stretch>
            <a:fillRect/>
          </a:stretch>
        </p:blipFill>
        <p:spPr>
          <a:xfrm>
            <a:off x="971600" y="3696885"/>
            <a:ext cx="5359219" cy="2883867"/>
          </a:xfrm>
          <a:prstGeom prst="rect">
            <a:avLst/>
          </a:prstGeom>
        </p:spPr>
      </p:pic>
      <p:sp>
        <p:nvSpPr>
          <p:cNvPr id="5" name="矩形 4">
            <a:extLst>
              <a:ext uri="{FF2B5EF4-FFF2-40B4-BE49-F238E27FC236}">
                <a16:creationId xmlns:a16="http://schemas.microsoft.com/office/drawing/2014/main" id="{761ED371-EF67-487C-8D9F-FE0E7576B4B6}"/>
              </a:ext>
            </a:extLst>
          </p:cNvPr>
          <p:cNvSpPr/>
          <p:nvPr/>
        </p:nvSpPr>
        <p:spPr>
          <a:xfrm>
            <a:off x="3675395" y="3863181"/>
            <a:ext cx="5011405" cy="646331"/>
          </a:xfrm>
          <a:prstGeom prst="rect">
            <a:avLst/>
          </a:prstGeom>
        </p:spPr>
        <p:txBody>
          <a:bodyPr wrap="square">
            <a:spAutoFit/>
          </a:bodyPr>
          <a:lstStyle/>
          <a:p>
            <a:r>
              <a:rPr lang="en-US" altLang="zh-CN" dirty="0"/>
              <a:t>Attention in the Retina: Only a small portion of the image in the retina is carried in high resolution.</a:t>
            </a:r>
            <a:endParaRPr lang="zh-CN" altLang="en-US" dirty="0"/>
          </a:p>
        </p:txBody>
      </p:sp>
      <p:sp>
        <p:nvSpPr>
          <p:cNvPr id="6" name="页脚占位符 5">
            <a:extLst>
              <a:ext uri="{FF2B5EF4-FFF2-40B4-BE49-F238E27FC236}">
                <a16:creationId xmlns:a16="http://schemas.microsoft.com/office/drawing/2014/main" id="{0D44EF57-90B4-4E10-8CCC-BA26CE224C1E}"/>
              </a:ext>
            </a:extLst>
          </p:cNvPr>
          <p:cNvSpPr>
            <a:spLocks noGrp="1"/>
          </p:cNvSpPr>
          <p:nvPr>
            <p:ph type="ftr" sz="quarter" idx="11"/>
          </p:nvPr>
        </p:nvSpPr>
        <p:spPr/>
        <p:txBody>
          <a:bodyPr/>
          <a:lstStyle/>
          <a:p>
            <a:r>
              <a:rPr lang="en-US"/>
              <a:t>CIS 5525</a:t>
            </a:r>
          </a:p>
        </p:txBody>
      </p:sp>
      <p:sp>
        <p:nvSpPr>
          <p:cNvPr id="7" name="灯片编号占位符 6">
            <a:extLst>
              <a:ext uri="{FF2B5EF4-FFF2-40B4-BE49-F238E27FC236}">
                <a16:creationId xmlns:a16="http://schemas.microsoft.com/office/drawing/2014/main" id="{1C67C149-EB2B-4535-9D9A-409A4780FDFE}"/>
              </a:ext>
            </a:extLst>
          </p:cNvPr>
          <p:cNvSpPr>
            <a:spLocks noGrp="1"/>
          </p:cNvSpPr>
          <p:nvPr>
            <p:ph type="sldNum" sz="quarter" idx="12"/>
          </p:nvPr>
        </p:nvSpPr>
        <p:spPr/>
        <p:txBody>
          <a:bodyPr/>
          <a:lstStyle/>
          <a:p>
            <a:fld id="{FC5459A1-ACE0-465C-872A-9010E575769A}" type="slidenum">
              <a:rPr lang="en-US" smtClean="0"/>
              <a:pPr/>
              <a:t>4</a:t>
            </a:fld>
            <a:endParaRPr lang="en-US"/>
          </a:p>
        </p:txBody>
      </p:sp>
    </p:spTree>
    <p:extLst>
      <p:ext uri="{BB962C8B-B14F-4D97-AF65-F5344CB8AC3E}">
        <p14:creationId xmlns:p14="http://schemas.microsoft.com/office/powerpoint/2010/main" val="3502926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D2F26C-A58A-4E92-A249-41C0A708F4A1}"/>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855A1F2E-DF15-4CCC-BE9F-012291DFF3A3}"/>
              </a:ext>
            </a:extLst>
          </p:cNvPr>
          <p:cNvSpPr>
            <a:spLocks noGrp="1"/>
          </p:cNvSpPr>
          <p:nvPr>
            <p:ph idx="1"/>
          </p:nvPr>
        </p:nvSpPr>
        <p:spPr/>
        <p:txBody>
          <a:bodyPr/>
          <a:lstStyle/>
          <a:p>
            <a:endParaRPr lang="zh-CN" altLang="en-US" dirty="0"/>
          </a:p>
        </p:txBody>
      </p:sp>
      <p:sp>
        <p:nvSpPr>
          <p:cNvPr id="4" name="页脚占位符 3">
            <a:extLst>
              <a:ext uri="{FF2B5EF4-FFF2-40B4-BE49-F238E27FC236}">
                <a16:creationId xmlns:a16="http://schemas.microsoft.com/office/drawing/2014/main" id="{B827B368-5F49-4498-87E0-BF80DFEF6159}"/>
              </a:ext>
            </a:extLst>
          </p:cNvPr>
          <p:cNvSpPr>
            <a:spLocks noGrp="1"/>
          </p:cNvSpPr>
          <p:nvPr>
            <p:ph type="ftr" sz="quarter" idx="11"/>
          </p:nvPr>
        </p:nvSpPr>
        <p:spPr/>
        <p:txBody>
          <a:bodyPr/>
          <a:lstStyle/>
          <a:p>
            <a:r>
              <a:rPr lang="en-US"/>
              <a:t>CIS 5525</a:t>
            </a:r>
          </a:p>
        </p:txBody>
      </p:sp>
      <p:sp>
        <p:nvSpPr>
          <p:cNvPr id="5" name="灯片编号占位符 4">
            <a:extLst>
              <a:ext uri="{FF2B5EF4-FFF2-40B4-BE49-F238E27FC236}">
                <a16:creationId xmlns:a16="http://schemas.microsoft.com/office/drawing/2014/main" id="{B1CBB538-793B-42C6-A6BB-D4D8E4F2A7E7}"/>
              </a:ext>
            </a:extLst>
          </p:cNvPr>
          <p:cNvSpPr>
            <a:spLocks noGrp="1"/>
          </p:cNvSpPr>
          <p:nvPr>
            <p:ph type="sldNum" sz="quarter" idx="12"/>
          </p:nvPr>
        </p:nvSpPr>
        <p:spPr/>
        <p:txBody>
          <a:bodyPr/>
          <a:lstStyle/>
          <a:p>
            <a:fld id="{FC5459A1-ACE0-465C-872A-9010E575769A}" type="slidenum">
              <a:rPr lang="en-US" smtClean="0"/>
              <a:pPr/>
              <a:t>40</a:t>
            </a:fld>
            <a:endParaRPr lang="en-US" dirty="0"/>
          </a:p>
        </p:txBody>
      </p:sp>
      <p:pic>
        <p:nvPicPr>
          <p:cNvPr id="6" name="图片 5">
            <a:extLst>
              <a:ext uri="{FF2B5EF4-FFF2-40B4-BE49-F238E27FC236}">
                <a16:creationId xmlns:a16="http://schemas.microsoft.com/office/drawing/2014/main" id="{A0D27546-FAA4-470A-84B5-B08AE9C239D0}"/>
              </a:ext>
            </a:extLst>
          </p:cNvPr>
          <p:cNvPicPr>
            <a:picLocks noChangeAspect="1"/>
          </p:cNvPicPr>
          <p:nvPr/>
        </p:nvPicPr>
        <p:blipFill>
          <a:blip r:embed="rId2"/>
          <a:stretch>
            <a:fillRect/>
          </a:stretch>
        </p:blipFill>
        <p:spPr>
          <a:xfrm>
            <a:off x="2123728" y="3212976"/>
            <a:ext cx="4654789" cy="2559182"/>
          </a:xfrm>
          <a:prstGeom prst="rect">
            <a:avLst/>
          </a:prstGeom>
        </p:spPr>
      </p:pic>
      <p:pic>
        <p:nvPicPr>
          <p:cNvPr id="8" name="图片 7">
            <a:extLst>
              <a:ext uri="{FF2B5EF4-FFF2-40B4-BE49-F238E27FC236}">
                <a16:creationId xmlns:a16="http://schemas.microsoft.com/office/drawing/2014/main" id="{F77A1C68-76F5-4DD3-A0AD-129AB8A3D8FC}"/>
              </a:ext>
            </a:extLst>
          </p:cNvPr>
          <p:cNvPicPr>
            <a:picLocks noChangeAspect="1"/>
          </p:cNvPicPr>
          <p:nvPr/>
        </p:nvPicPr>
        <p:blipFill>
          <a:blip r:embed="rId3"/>
          <a:stretch>
            <a:fillRect/>
          </a:stretch>
        </p:blipFill>
        <p:spPr>
          <a:xfrm>
            <a:off x="1979712" y="2265989"/>
            <a:ext cx="4597636" cy="831893"/>
          </a:xfrm>
          <a:prstGeom prst="rect">
            <a:avLst/>
          </a:prstGeom>
        </p:spPr>
      </p:pic>
      <p:sp>
        <p:nvSpPr>
          <p:cNvPr id="9" name="矩形 8">
            <a:extLst>
              <a:ext uri="{FF2B5EF4-FFF2-40B4-BE49-F238E27FC236}">
                <a16:creationId xmlns:a16="http://schemas.microsoft.com/office/drawing/2014/main" id="{A0C0F763-1605-4342-AF0D-1AB87474FAAF}"/>
              </a:ext>
            </a:extLst>
          </p:cNvPr>
          <p:cNvSpPr/>
          <p:nvPr/>
        </p:nvSpPr>
        <p:spPr>
          <a:xfrm>
            <a:off x="3275856" y="5085184"/>
            <a:ext cx="3446841" cy="369332"/>
          </a:xfrm>
          <a:prstGeom prst="rect">
            <a:avLst/>
          </a:prstGeom>
        </p:spPr>
        <p:txBody>
          <a:bodyPr wrap="none">
            <a:spAutoFit/>
          </a:bodyPr>
          <a:lstStyle/>
          <a:p>
            <a:r>
              <a:rPr lang="en-US" altLang="zh-CN" b="1" i="1" dirty="0"/>
              <a:t>New representation for the values</a:t>
            </a:r>
            <a:endParaRPr lang="zh-CN" altLang="en-US" b="1" i="1" dirty="0"/>
          </a:p>
        </p:txBody>
      </p:sp>
      <p:sp>
        <p:nvSpPr>
          <p:cNvPr id="11" name="矩形 10">
            <a:extLst>
              <a:ext uri="{FF2B5EF4-FFF2-40B4-BE49-F238E27FC236}">
                <a16:creationId xmlns:a16="http://schemas.microsoft.com/office/drawing/2014/main" id="{42A1E697-3949-412C-95C0-C3F8468F05C8}"/>
              </a:ext>
            </a:extLst>
          </p:cNvPr>
          <p:cNvSpPr/>
          <p:nvPr/>
        </p:nvSpPr>
        <p:spPr>
          <a:xfrm>
            <a:off x="179512" y="2150895"/>
            <a:ext cx="2733505" cy="369332"/>
          </a:xfrm>
          <a:prstGeom prst="rect">
            <a:avLst/>
          </a:prstGeom>
        </p:spPr>
        <p:txBody>
          <a:bodyPr wrap="none">
            <a:spAutoFit/>
          </a:bodyPr>
          <a:lstStyle/>
          <a:p>
            <a:r>
              <a:rPr lang="en-US" altLang="zh-CN" i="1" dirty="0"/>
              <a:t>What happens if query=key</a:t>
            </a:r>
            <a:endParaRPr lang="zh-CN" altLang="en-US" i="1" dirty="0"/>
          </a:p>
        </p:txBody>
      </p:sp>
      <p:sp>
        <p:nvSpPr>
          <p:cNvPr id="12" name="矩形 11">
            <a:extLst>
              <a:ext uri="{FF2B5EF4-FFF2-40B4-BE49-F238E27FC236}">
                <a16:creationId xmlns:a16="http://schemas.microsoft.com/office/drawing/2014/main" id="{6F2006DA-CC21-4E13-A5A5-62B1D3039849}"/>
              </a:ext>
            </a:extLst>
          </p:cNvPr>
          <p:cNvSpPr/>
          <p:nvPr/>
        </p:nvSpPr>
        <p:spPr>
          <a:xfrm>
            <a:off x="3520456" y="3250828"/>
            <a:ext cx="1861332" cy="1540767"/>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97357C4-778B-40F9-B850-9FBBBB048B15}"/>
              </a:ext>
            </a:extLst>
          </p:cNvPr>
          <p:cNvSpPr/>
          <p:nvPr/>
        </p:nvSpPr>
        <p:spPr>
          <a:xfrm>
            <a:off x="1982227" y="2896823"/>
            <a:ext cx="2133601" cy="923330"/>
          </a:xfrm>
          <a:prstGeom prst="rect">
            <a:avLst/>
          </a:prstGeom>
        </p:spPr>
        <p:txBody>
          <a:bodyPr wrap="square">
            <a:spAutoFit/>
          </a:bodyPr>
          <a:lstStyle/>
          <a:p>
            <a:r>
              <a:rPr lang="en-US" altLang="zh-CN" dirty="0"/>
              <a:t>Pairwise similarity between items (kernel matrix)</a:t>
            </a:r>
            <a:endParaRPr lang="zh-CN" altLang="en-US" dirty="0"/>
          </a:p>
        </p:txBody>
      </p:sp>
    </p:spTree>
    <p:extLst>
      <p:ext uri="{BB962C8B-B14F-4D97-AF65-F5344CB8AC3E}">
        <p14:creationId xmlns:p14="http://schemas.microsoft.com/office/powerpoint/2010/main" val="301394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animBg="1"/>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49926-8B1A-4444-BA9D-D5C9D6C9F94B}"/>
              </a:ext>
            </a:extLst>
          </p:cNvPr>
          <p:cNvSpPr>
            <a:spLocks noGrp="1"/>
          </p:cNvSpPr>
          <p:nvPr>
            <p:ph type="title"/>
          </p:nvPr>
        </p:nvSpPr>
        <p:spPr/>
        <p:txBody>
          <a:bodyPr>
            <a:normAutofit/>
          </a:bodyPr>
          <a:lstStyle/>
          <a:p>
            <a:r>
              <a:rPr lang="en-US" altLang="zh-CN" sz="3600" b="1" dirty="0"/>
              <a:t>Multi-headed Attention</a:t>
            </a:r>
            <a:endParaRPr lang="zh-CN" altLang="en-US" sz="3600" b="1" dirty="0"/>
          </a:p>
        </p:txBody>
      </p:sp>
      <p:sp>
        <p:nvSpPr>
          <p:cNvPr id="3" name="内容占位符 2">
            <a:extLst>
              <a:ext uri="{FF2B5EF4-FFF2-40B4-BE49-F238E27FC236}">
                <a16:creationId xmlns:a16="http://schemas.microsoft.com/office/drawing/2014/main" id="{544D04CA-8799-4432-94CB-0F45CB007B59}"/>
              </a:ext>
            </a:extLst>
          </p:cNvPr>
          <p:cNvSpPr>
            <a:spLocks noGrp="1"/>
          </p:cNvSpPr>
          <p:nvPr>
            <p:ph idx="1"/>
          </p:nvPr>
        </p:nvSpPr>
        <p:spPr/>
        <p:txBody>
          <a:bodyPr/>
          <a:lstStyle/>
          <a:p>
            <a:endParaRPr lang="zh-CN" altLang="en-US"/>
          </a:p>
        </p:txBody>
      </p:sp>
      <p:sp>
        <p:nvSpPr>
          <p:cNvPr id="4" name="页脚占位符 3">
            <a:extLst>
              <a:ext uri="{FF2B5EF4-FFF2-40B4-BE49-F238E27FC236}">
                <a16:creationId xmlns:a16="http://schemas.microsoft.com/office/drawing/2014/main" id="{3DDA3A5C-BDA4-4094-B690-0845CF9545D8}"/>
              </a:ext>
            </a:extLst>
          </p:cNvPr>
          <p:cNvSpPr>
            <a:spLocks noGrp="1"/>
          </p:cNvSpPr>
          <p:nvPr>
            <p:ph type="ftr" sz="quarter" idx="11"/>
          </p:nvPr>
        </p:nvSpPr>
        <p:spPr/>
        <p:txBody>
          <a:bodyPr/>
          <a:lstStyle/>
          <a:p>
            <a:r>
              <a:rPr lang="en-US"/>
              <a:t>CIS 5525</a:t>
            </a:r>
          </a:p>
        </p:txBody>
      </p:sp>
      <p:sp>
        <p:nvSpPr>
          <p:cNvPr id="5" name="灯片编号占位符 4">
            <a:extLst>
              <a:ext uri="{FF2B5EF4-FFF2-40B4-BE49-F238E27FC236}">
                <a16:creationId xmlns:a16="http://schemas.microsoft.com/office/drawing/2014/main" id="{8641953F-608E-4819-B85B-EA66962FB9C4}"/>
              </a:ext>
            </a:extLst>
          </p:cNvPr>
          <p:cNvSpPr>
            <a:spLocks noGrp="1"/>
          </p:cNvSpPr>
          <p:nvPr>
            <p:ph type="sldNum" sz="quarter" idx="12"/>
          </p:nvPr>
        </p:nvSpPr>
        <p:spPr/>
        <p:txBody>
          <a:bodyPr/>
          <a:lstStyle/>
          <a:p>
            <a:fld id="{FC5459A1-ACE0-465C-872A-9010E575769A}" type="slidenum">
              <a:rPr lang="en-US" smtClean="0"/>
              <a:pPr/>
              <a:t>41</a:t>
            </a:fld>
            <a:endParaRPr lang="en-US"/>
          </a:p>
        </p:txBody>
      </p:sp>
      <p:pic>
        <p:nvPicPr>
          <p:cNvPr id="6" name="图片 5">
            <a:extLst>
              <a:ext uri="{FF2B5EF4-FFF2-40B4-BE49-F238E27FC236}">
                <a16:creationId xmlns:a16="http://schemas.microsoft.com/office/drawing/2014/main" id="{2209F031-A825-48F8-B0C8-4AF2F336E489}"/>
              </a:ext>
            </a:extLst>
          </p:cNvPr>
          <p:cNvPicPr>
            <a:picLocks noChangeAspect="1"/>
          </p:cNvPicPr>
          <p:nvPr/>
        </p:nvPicPr>
        <p:blipFill>
          <a:blip r:embed="rId2"/>
          <a:stretch>
            <a:fillRect/>
          </a:stretch>
        </p:blipFill>
        <p:spPr>
          <a:xfrm>
            <a:off x="323528" y="1417638"/>
            <a:ext cx="8750510" cy="4891711"/>
          </a:xfrm>
          <a:prstGeom prst="rect">
            <a:avLst/>
          </a:prstGeom>
        </p:spPr>
      </p:pic>
    </p:spTree>
    <p:extLst>
      <p:ext uri="{BB962C8B-B14F-4D97-AF65-F5344CB8AC3E}">
        <p14:creationId xmlns:p14="http://schemas.microsoft.com/office/powerpoint/2010/main" val="3416072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C798C-3398-45AC-A3F7-E13592BE93E3}"/>
              </a:ext>
            </a:extLst>
          </p:cNvPr>
          <p:cNvSpPr>
            <a:spLocks noGrp="1"/>
          </p:cNvSpPr>
          <p:nvPr>
            <p:ph type="title"/>
          </p:nvPr>
        </p:nvSpPr>
        <p:spPr/>
        <p:txBody>
          <a:bodyPr/>
          <a:lstStyle/>
          <a:p>
            <a:r>
              <a:rPr lang="en-US" altLang="zh-CN" dirty="0"/>
              <a:t>Transformer</a:t>
            </a:r>
            <a:endParaRPr lang="zh-CN" altLang="en-US" dirty="0"/>
          </a:p>
        </p:txBody>
      </p:sp>
      <p:sp>
        <p:nvSpPr>
          <p:cNvPr id="3" name="内容占位符 2">
            <a:extLst>
              <a:ext uri="{FF2B5EF4-FFF2-40B4-BE49-F238E27FC236}">
                <a16:creationId xmlns:a16="http://schemas.microsoft.com/office/drawing/2014/main" id="{F141D372-CC72-4F90-BC27-69F0FCE68E58}"/>
              </a:ext>
            </a:extLst>
          </p:cNvPr>
          <p:cNvSpPr>
            <a:spLocks noGrp="1"/>
          </p:cNvSpPr>
          <p:nvPr>
            <p:ph idx="1"/>
          </p:nvPr>
        </p:nvSpPr>
        <p:spPr/>
        <p:txBody>
          <a:bodyPr>
            <a:normAutofit/>
          </a:bodyPr>
          <a:lstStyle/>
          <a:p>
            <a:r>
              <a:rPr lang="en-US" altLang="zh-CN" sz="2400" dirty="0"/>
              <a:t>Attention is all you need. (Vaswani et. al 2017)</a:t>
            </a:r>
          </a:p>
          <a:p>
            <a:pPr lvl="1"/>
            <a:r>
              <a:rPr lang="en-US" altLang="zh-CN" sz="2000" dirty="0"/>
              <a:t>Since attention is great, why not use it for representation?</a:t>
            </a:r>
          </a:p>
          <a:p>
            <a:r>
              <a:rPr lang="en-US" altLang="zh-CN" sz="2400" dirty="0"/>
              <a:t>Component of Transformer</a:t>
            </a:r>
          </a:p>
          <a:p>
            <a:pPr lvl="1"/>
            <a:r>
              <a:rPr lang="en-US" altLang="zh-CN" sz="2000" dirty="0"/>
              <a:t>- Multi-Headed,  Self-Attention </a:t>
            </a:r>
          </a:p>
          <a:p>
            <a:pPr lvl="1"/>
            <a:r>
              <a:rPr lang="en-US" altLang="zh-CN" sz="2000" dirty="0"/>
              <a:t>- Positional Encodings </a:t>
            </a:r>
          </a:p>
          <a:p>
            <a:pPr lvl="1"/>
            <a:r>
              <a:rPr lang="en-US" altLang="zh-CN" sz="2000" dirty="0"/>
              <a:t>- Residual Connections</a:t>
            </a:r>
          </a:p>
          <a:p>
            <a:r>
              <a:rPr lang="en-US" altLang="zh-CN" sz="2400" dirty="0"/>
              <a:t>Intuitions of Transformer</a:t>
            </a:r>
          </a:p>
          <a:p>
            <a:pPr lvl="1"/>
            <a:r>
              <a:rPr lang="en-US" altLang="zh-CN" sz="2000" dirty="0"/>
              <a:t>We can eliminate recurrence altogether</a:t>
            </a:r>
          </a:p>
          <a:p>
            <a:pPr lvl="1"/>
            <a:r>
              <a:rPr lang="en-US" altLang="zh-CN" sz="2000" dirty="0"/>
              <a:t>In encoder-decoder model, the hidden state is recurrently </a:t>
            </a:r>
            <a:r>
              <a:rPr lang="en-US" altLang="zh-CN" sz="2000" dirty="0" err="1"/>
              <a:t>generatedW</a:t>
            </a:r>
            <a:r>
              <a:rPr lang="en-US" altLang="zh-CN" sz="2000" dirty="0"/>
              <a:t>, which leads to sequential translation (even with attention)</a:t>
            </a:r>
          </a:p>
          <a:p>
            <a:pPr lvl="1"/>
            <a:r>
              <a:rPr lang="en-US" altLang="zh-CN" sz="2000" dirty="0"/>
              <a:t>Now, each output prediction word is its own “prediction problem”</a:t>
            </a:r>
          </a:p>
          <a:p>
            <a:pPr lvl="2"/>
            <a:r>
              <a:rPr lang="en-US" altLang="zh-CN" sz="1600" dirty="0"/>
              <a:t>Things become all parallel</a:t>
            </a:r>
            <a:endParaRPr lang="zh-CN" altLang="en-US" sz="1600" dirty="0"/>
          </a:p>
        </p:txBody>
      </p:sp>
      <p:sp>
        <p:nvSpPr>
          <p:cNvPr id="4" name="页脚占位符 3">
            <a:extLst>
              <a:ext uri="{FF2B5EF4-FFF2-40B4-BE49-F238E27FC236}">
                <a16:creationId xmlns:a16="http://schemas.microsoft.com/office/drawing/2014/main" id="{223CF06F-839E-405C-86D0-792450A9488C}"/>
              </a:ext>
            </a:extLst>
          </p:cNvPr>
          <p:cNvSpPr>
            <a:spLocks noGrp="1"/>
          </p:cNvSpPr>
          <p:nvPr>
            <p:ph type="ftr" sz="quarter" idx="11"/>
          </p:nvPr>
        </p:nvSpPr>
        <p:spPr/>
        <p:txBody>
          <a:bodyPr/>
          <a:lstStyle/>
          <a:p>
            <a:r>
              <a:rPr lang="en-US"/>
              <a:t>CIS 5525</a:t>
            </a:r>
          </a:p>
        </p:txBody>
      </p:sp>
      <p:sp>
        <p:nvSpPr>
          <p:cNvPr id="5" name="灯片编号占位符 4">
            <a:extLst>
              <a:ext uri="{FF2B5EF4-FFF2-40B4-BE49-F238E27FC236}">
                <a16:creationId xmlns:a16="http://schemas.microsoft.com/office/drawing/2014/main" id="{3211E748-3979-4328-9ABD-D5F76B4E3198}"/>
              </a:ext>
            </a:extLst>
          </p:cNvPr>
          <p:cNvSpPr>
            <a:spLocks noGrp="1"/>
          </p:cNvSpPr>
          <p:nvPr>
            <p:ph type="sldNum" sz="quarter" idx="12"/>
          </p:nvPr>
        </p:nvSpPr>
        <p:spPr/>
        <p:txBody>
          <a:bodyPr/>
          <a:lstStyle/>
          <a:p>
            <a:fld id="{FC5459A1-ACE0-465C-872A-9010E575769A}" type="slidenum">
              <a:rPr lang="en-US" smtClean="0"/>
              <a:pPr/>
              <a:t>42</a:t>
            </a:fld>
            <a:endParaRPr lang="en-US"/>
          </a:p>
        </p:txBody>
      </p:sp>
    </p:spTree>
    <p:extLst>
      <p:ext uri="{BB962C8B-B14F-4D97-AF65-F5344CB8AC3E}">
        <p14:creationId xmlns:p14="http://schemas.microsoft.com/office/powerpoint/2010/main" val="41216882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8A0EDA-0B2A-4C95-9EA1-F98D5F1F426A}"/>
              </a:ext>
            </a:extLst>
          </p:cNvPr>
          <p:cNvSpPr>
            <a:spLocks noGrp="1"/>
          </p:cNvSpPr>
          <p:nvPr>
            <p:ph type="title"/>
          </p:nvPr>
        </p:nvSpPr>
        <p:spPr/>
        <p:txBody>
          <a:bodyPr>
            <a:normAutofit/>
          </a:bodyPr>
          <a:lstStyle/>
          <a:p>
            <a:r>
              <a:rPr lang="en-US" altLang="zh-CN" sz="3600" b="1" dirty="0"/>
              <a:t>Transformer</a:t>
            </a:r>
            <a:endParaRPr lang="zh-CN" altLang="en-US" sz="3600" b="1" dirty="0"/>
          </a:p>
        </p:txBody>
      </p:sp>
      <p:sp>
        <p:nvSpPr>
          <p:cNvPr id="3" name="内容占位符 2">
            <a:extLst>
              <a:ext uri="{FF2B5EF4-FFF2-40B4-BE49-F238E27FC236}">
                <a16:creationId xmlns:a16="http://schemas.microsoft.com/office/drawing/2014/main" id="{CA39395E-8179-4539-A81A-293416F5F7DE}"/>
              </a:ext>
            </a:extLst>
          </p:cNvPr>
          <p:cNvSpPr>
            <a:spLocks noGrp="1"/>
          </p:cNvSpPr>
          <p:nvPr>
            <p:ph idx="1"/>
          </p:nvPr>
        </p:nvSpPr>
        <p:spPr/>
        <p:txBody>
          <a:bodyPr/>
          <a:lstStyle/>
          <a:p>
            <a:r>
              <a:rPr lang="en-US" altLang="zh-CN" dirty="0"/>
              <a:t>Self-attention in transformer: hidden states for all the words are updated in parallel</a:t>
            </a:r>
            <a:endParaRPr lang="zh-CN" altLang="en-US" dirty="0"/>
          </a:p>
        </p:txBody>
      </p:sp>
      <p:sp>
        <p:nvSpPr>
          <p:cNvPr id="4" name="页脚占位符 3">
            <a:extLst>
              <a:ext uri="{FF2B5EF4-FFF2-40B4-BE49-F238E27FC236}">
                <a16:creationId xmlns:a16="http://schemas.microsoft.com/office/drawing/2014/main" id="{C15AF243-81BF-49A1-8193-3111E60B112E}"/>
              </a:ext>
            </a:extLst>
          </p:cNvPr>
          <p:cNvSpPr>
            <a:spLocks noGrp="1"/>
          </p:cNvSpPr>
          <p:nvPr>
            <p:ph type="ftr" sz="quarter" idx="11"/>
          </p:nvPr>
        </p:nvSpPr>
        <p:spPr/>
        <p:txBody>
          <a:bodyPr/>
          <a:lstStyle/>
          <a:p>
            <a:r>
              <a:rPr lang="en-US"/>
              <a:t>CIS 5525</a:t>
            </a:r>
          </a:p>
        </p:txBody>
      </p:sp>
      <p:sp>
        <p:nvSpPr>
          <p:cNvPr id="5" name="灯片编号占位符 4">
            <a:extLst>
              <a:ext uri="{FF2B5EF4-FFF2-40B4-BE49-F238E27FC236}">
                <a16:creationId xmlns:a16="http://schemas.microsoft.com/office/drawing/2014/main" id="{330FF681-E76F-4FA6-94FB-C50BA166CD76}"/>
              </a:ext>
            </a:extLst>
          </p:cNvPr>
          <p:cNvSpPr>
            <a:spLocks noGrp="1"/>
          </p:cNvSpPr>
          <p:nvPr>
            <p:ph type="sldNum" sz="quarter" idx="12"/>
          </p:nvPr>
        </p:nvSpPr>
        <p:spPr/>
        <p:txBody>
          <a:bodyPr/>
          <a:lstStyle/>
          <a:p>
            <a:fld id="{FC5459A1-ACE0-465C-872A-9010E575769A}" type="slidenum">
              <a:rPr lang="en-US" smtClean="0"/>
              <a:pPr/>
              <a:t>43</a:t>
            </a:fld>
            <a:endParaRPr lang="en-US"/>
          </a:p>
        </p:txBody>
      </p:sp>
      <p:pic>
        <p:nvPicPr>
          <p:cNvPr id="6" name="图片 5">
            <a:extLst>
              <a:ext uri="{FF2B5EF4-FFF2-40B4-BE49-F238E27FC236}">
                <a16:creationId xmlns:a16="http://schemas.microsoft.com/office/drawing/2014/main" id="{4FD86C6E-F617-47A2-A61D-61C41C1281AF}"/>
              </a:ext>
            </a:extLst>
          </p:cNvPr>
          <p:cNvPicPr>
            <a:picLocks noChangeAspect="1"/>
          </p:cNvPicPr>
          <p:nvPr/>
        </p:nvPicPr>
        <p:blipFill>
          <a:blip r:embed="rId2"/>
          <a:stretch>
            <a:fillRect/>
          </a:stretch>
        </p:blipFill>
        <p:spPr>
          <a:xfrm>
            <a:off x="827584" y="3377259"/>
            <a:ext cx="7220321" cy="2863997"/>
          </a:xfrm>
          <a:prstGeom prst="rect">
            <a:avLst/>
          </a:prstGeom>
        </p:spPr>
      </p:pic>
    </p:spTree>
    <p:extLst>
      <p:ext uri="{BB962C8B-B14F-4D97-AF65-F5344CB8AC3E}">
        <p14:creationId xmlns:p14="http://schemas.microsoft.com/office/powerpoint/2010/main" val="16675381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481D1-FC11-4701-A0C7-F50E69BB946F}"/>
              </a:ext>
            </a:extLst>
          </p:cNvPr>
          <p:cNvSpPr>
            <a:spLocks noGrp="1"/>
          </p:cNvSpPr>
          <p:nvPr>
            <p:ph type="title"/>
          </p:nvPr>
        </p:nvSpPr>
        <p:spPr/>
        <p:txBody>
          <a:bodyPr>
            <a:normAutofit/>
          </a:bodyPr>
          <a:lstStyle/>
          <a:p>
            <a:r>
              <a:rPr lang="en-US" altLang="zh-CN" sz="3600" b="1" dirty="0"/>
              <a:t>Encoder in Transformer</a:t>
            </a:r>
            <a:endParaRPr lang="zh-CN" altLang="en-US" sz="3600" b="1" dirty="0"/>
          </a:p>
        </p:txBody>
      </p:sp>
      <p:sp>
        <p:nvSpPr>
          <p:cNvPr id="3" name="内容占位符 2">
            <a:extLst>
              <a:ext uri="{FF2B5EF4-FFF2-40B4-BE49-F238E27FC236}">
                <a16:creationId xmlns:a16="http://schemas.microsoft.com/office/drawing/2014/main" id="{95F34E0C-6E2D-4571-86B5-97C436EC63C7}"/>
              </a:ext>
            </a:extLst>
          </p:cNvPr>
          <p:cNvSpPr>
            <a:spLocks noGrp="1"/>
          </p:cNvSpPr>
          <p:nvPr>
            <p:ph idx="1"/>
          </p:nvPr>
        </p:nvSpPr>
        <p:spPr/>
        <p:txBody>
          <a:bodyPr/>
          <a:lstStyle/>
          <a:p>
            <a:endParaRPr lang="zh-CN" altLang="en-US"/>
          </a:p>
        </p:txBody>
      </p:sp>
      <p:sp>
        <p:nvSpPr>
          <p:cNvPr id="4" name="页脚占位符 3">
            <a:extLst>
              <a:ext uri="{FF2B5EF4-FFF2-40B4-BE49-F238E27FC236}">
                <a16:creationId xmlns:a16="http://schemas.microsoft.com/office/drawing/2014/main" id="{9D3CAEF7-B6CB-4F45-944A-6705450FC704}"/>
              </a:ext>
            </a:extLst>
          </p:cNvPr>
          <p:cNvSpPr>
            <a:spLocks noGrp="1"/>
          </p:cNvSpPr>
          <p:nvPr>
            <p:ph type="ftr" sz="quarter" idx="11"/>
          </p:nvPr>
        </p:nvSpPr>
        <p:spPr/>
        <p:txBody>
          <a:bodyPr/>
          <a:lstStyle/>
          <a:p>
            <a:r>
              <a:rPr lang="en-US"/>
              <a:t>CIS 5525</a:t>
            </a:r>
          </a:p>
        </p:txBody>
      </p:sp>
      <p:sp>
        <p:nvSpPr>
          <p:cNvPr id="5" name="灯片编号占位符 4">
            <a:extLst>
              <a:ext uri="{FF2B5EF4-FFF2-40B4-BE49-F238E27FC236}">
                <a16:creationId xmlns:a16="http://schemas.microsoft.com/office/drawing/2014/main" id="{A0B62489-0821-4530-98B7-91A65A7F53BB}"/>
              </a:ext>
            </a:extLst>
          </p:cNvPr>
          <p:cNvSpPr>
            <a:spLocks noGrp="1"/>
          </p:cNvSpPr>
          <p:nvPr>
            <p:ph type="sldNum" sz="quarter" idx="12"/>
          </p:nvPr>
        </p:nvSpPr>
        <p:spPr/>
        <p:txBody>
          <a:bodyPr/>
          <a:lstStyle/>
          <a:p>
            <a:fld id="{FC5459A1-ACE0-465C-872A-9010E575769A}" type="slidenum">
              <a:rPr lang="en-US" smtClean="0"/>
              <a:pPr/>
              <a:t>44</a:t>
            </a:fld>
            <a:endParaRPr lang="en-US"/>
          </a:p>
        </p:txBody>
      </p:sp>
      <p:pic>
        <p:nvPicPr>
          <p:cNvPr id="6" name="图片 5">
            <a:extLst>
              <a:ext uri="{FF2B5EF4-FFF2-40B4-BE49-F238E27FC236}">
                <a16:creationId xmlns:a16="http://schemas.microsoft.com/office/drawing/2014/main" id="{B49A4726-8DD8-467F-8FD9-123BD8936D2A}"/>
              </a:ext>
            </a:extLst>
          </p:cNvPr>
          <p:cNvPicPr>
            <a:picLocks noChangeAspect="1"/>
          </p:cNvPicPr>
          <p:nvPr/>
        </p:nvPicPr>
        <p:blipFill>
          <a:blip r:embed="rId2"/>
          <a:stretch>
            <a:fillRect/>
          </a:stretch>
        </p:blipFill>
        <p:spPr>
          <a:xfrm>
            <a:off x="742753" y="1268760"/>
            <a:ext cx="7658494" cy="5499383"/>
          </a:xfrm>
          <a:prstGeom prst="rect">
            <a:avLst/>
          </a:prstGeom>
        </p:spPr>
      </p:pic>
      <p:sp>
        <p:nvSpPr>
          <p:cNvPr id="7" name="矩形 6">
            <a:extLst>
              <a:ext uri="{FF2B5EF4-FFF2-40B4-BE49-F238E27FC236}">
                <a16:creationId xmlns:a16="http://schemas.microsoft.com/office/drawing/2014/main" id="{4E2DEA28-C56C-4E05-AB59-D5B0DD960241}"/>
              </a:ext>
            </a:extLst>
          </p:cNvPr>
          <p:cNvSpPr/>
          <p:nvPr/>
        </p:nvSpPr>
        <p:spPr>
          <a:xfrm>
            <a:off x="395536" y="2088594"/>
            <a:ext cx="1244700" cy="646331"/>
          </a:xfrm>
          <a:prstGeom prst="rect">
            <a:avLst/>
          </a:prstGeom>
        </p:spPr>
        <p:txBody>
          <a:bodyPr wrap="none">
            <a:spAutoFit/>
          </a:bodyPr>
          <a:lstStyle/>
          <a:p>
            <a:r>
              <a:rPr lang="en-US" altLang="zh-CN" b="1" dirty="0"/>
              <a:t>Residual </a:t>
            </a:r>
          </a:p>
          <a:p>
            <a:r>
              <a:rPr lang="en-US" altLang="zh-CN" b="1" dirty="0"/>
              <a:t>connection</a:t>
            </a:r>
            <a:endParaRPr lang="zh-CN" altLang="en-US" dirty="0"/>
          </a:p>
        </p:txBody>
      </p:sp>
      <p:sp>
        <p:nvSpPr>
          <p:cNvPr id="8" name="矩形 7">
            <a:extLst>
              <a:ext uri="{FF2B5EF4-FFF2-40B4-BE49-F238E27FC236}">
                <a16:creationId xmlns:a16="http://schemas.microsoft.com/office/drawing/2014/main" id="{65660295-CA9E-4653-BFE7-01F2305CD204}"/>
              </a:ext>
            </a:extLst>
          </p:cNvPr>
          <p:cNvSpPr/>
          <p:nvPr/>
        </p:nvSpPr>
        <p:spPr>
          <a:xfrm>
            <a:off x="395536" y="4147254"/>
            <a:ext cx="1244700" cy="646331"/>
          </a:xfrm>
          <a:prstGeom prst="rect">
            <a:avLst/>
          </a:prstGeom>
        </p:spPr>
        <p:txBody>
          <a:bodyPr wrap="none">
            <a:spAutoFit/>
          </a:bodyPr>
          <a:lstStyle/>
          <a:p>
            <a:r>
              <a:rPr lang="en-US" altLang="zh-CN" b="1" dirty="0"/>
              <a:t>Residual </a:t>
            </a:r>
          </a:p>
          <a:p>
            <a:r>
              <a:rPr lang="en-US" altLang="zh-CN" b="1" dirty="0"/>
              <a:t>connection</a:t>
            </a:r>
            <a:endParaRPr lang="zh-CN" altLang="en-US" dirty="0"/>
          </a:p>
        </p:txBody>
      </p:sp>
    </p:spTree>
    <p:extLst>
      <p:ext uri="{BB962C8B-B14F-4D97-AF65-F5344CB8AC3E}">
        <p14:creationId xmlns:p14="http://schemas.microsoft.com/office/powerpoint/2010/main" val="57441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65E7A4-FDD0-49D1-8309-8C82614739B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BB0F20C-0A38-4719-B342-8D387C08F553}"/>
              </a:ext>
            </a:extLst>
          </p:cNvPr>
          <p:cNvSpPr>
            <a:spLocks noGrp="1"/>
          </p:cNvSpPr>
          <p:nvPr>
            <p:ph idx="1"/>
          </p:nvPr>
        </p:nvSpPr>
        <p:spPr/>
        <p:txBody>
          <a:bodyPr/>
          <a:lstStyle/>
          <a:p>
            <a:endParaRPr lang="zh-CN" altLang="en-US"/>
          </a:p>
        </p:txBody>
      </p:sp>
      <p:sp>
        <p:nvSpPr>
          <p:cNvPr id="4" name="页脚占位符 3">
            <a:extLst>
              <a:ext uri="{FF2B5EF4-FFF2-40B4-BE49-F238E27FC236}">
                <a16:creationId xmlns:a16="http://schemas.microsoft.com/office/drawing/2014/main" id="{0954801A-903B-433F-B44B-00ED2CBF0B8E}"/>
              </a:ext>
            </a:extLst>
          </p:cNvPr>
          <p:cNvSpPr>
            <a:spLocks noGrp="1"/>
          </p:cNvSpPr>
          <p:nvPr>
            <p:ph type="ftr" sz="quarter" idx="11"/>
          </p:nvPr>
        </p:nvSpPr>
        <p:spPr/>
        <p:txBody>
          <a:bodyPr/>
          <a:lstStyle/>
          <a:p>
            <a:r>
              <a:rPr lang="en-US"/>
              <a:t>CIS 5525</a:t>
            </a:r>
          </a:p>
        </p:txBody>
      </p:sp>
      <p:sp>
        <p:nvSpPr>
          <p:cNvPr id="5" name="灯片编号占位符 4">
            <a:extLst>
              <a:ext uri="{FF2B5EF4-FFF2-40B4-BE49-F238E27FC236}">
                <a16:creationId xmlns:a16="http://schemas.microsoft.com/office/drawing/2014/main" id="{D305AE29-799E-46D2-97AC-BCF0830E74AD}"/>
              </a:ext>
            </a:extLst>
          </p:cNvPr>
          <p:cNvSpPr>
            <a:spLocks noGrp="1"/>
          </p:cNvSpPr>
          <p:nvPr>
            <p:ph type="sldNum" sz="quarter" idx="12"/>
          </p:nvPr>
        </p:nvSpPr>
        <p:spPr/>
        <p:txBody>
          <a:bodyPr/>
          <a:lstStyle/>
          <a:p>
            <a:fld id="{FC5459A1-ACE0-465C-872A-9010E575769A}" type="slidenum">
              <a:rPr lang="en-US" smtClean="0"/>
              <a:pPr/>
              <a:t>45</a:t>
            </a:fld>
            <a:endParaRPr lang="en-US"/>
          </a:p>
        </p:txBody>
      </p:sp>
      <p:pic>
        <p:nvPicPr>
          <p:cNvPr id="6" name="图片 5">
            <a:extLst>
              <a:ext uri="{FF2B5EF4-FFF2-40B4-BE49-F238E27FC236}">
                <a16:creationId xmlns:a16="http://schemas.microsoft.com/office/drawing/2014/main" id="{BE1B3760-CD02-4CC0-B758-FDDA34F73BD3}"/>
              </a:ext>
            </a:extLst>
          </p:cNvPr>
          <p:cNvPicPr>
            <a:picLocks noChangeAspect="1"/>
          </p:cNvPicPr>
          <p:nvPr/>
        </p:nvPicPr>
        <p:blipFill>
          <a:blip r:embed="rId2"/>
          <a:stretch>
            <a:fillRect/>
          </a:stretch>
        </p:blipFill>
        <p:spPr>
          <a:xfrm>
            <a:off x="1070315" y="682315"/>
            <a:ext cx="6572588" cy="6039160"/>
          </a:xfrm>
          <a:prstGeom prst="rect">
            <a:avLst/>
          </a:prstGeom>
        </p:spPr>
      </p:pic>
    </p:spTree>
    <p:extLst>
      <p:ext uri="{BB962C8B-B14F-4D97-AF65-F5344CB8AC3E}">
        <p14:creationId xmlns:p14="http://schemas.microsoft.com/office/powerpoint/2010/main" val="3903541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19839-DE58-476A-9443-8ECCF4B2E6FC}"/>
              </a:ext>
            </a:extLst>
          </p:cNvPr>
          <p:cNvSpPr>
            <a:spLocks noGrp="1"/>
          </p:cNvSpPr>
          <p:nvPr>
            <p:ph type="title"/>
          </p:nvPr>
        </p:nvSpPr>
        <p:spPr/>
        <p:txBody>
          <a:bodyPr>
            <a:normAutofit/>
          </a:bodyPr>
          <a:lstStyle/>
          <a:p>
            <a:r>
              <a:rPr lang="en-US" altLang="zh-CN" sz="3600" b="1" dirty="0"/>
              <a:t>Positional Encoding</a:t>
            </a:r>
            <a:endParaRPr lang="zh-CN" altLang="en-US" sz="3600" b="1" dirty="0"/>
          </a:p>
        </p:txBody>
      </p:sp>
      <p:sp>
        <p:nvSpPr>
          <p:cNvPr id="3" name="内容占位符 2">
            <a:extLst>
              <a:ext uri="{FF2B5EF4-FFF2-40B4-BE49-F238E27FC236}">
                <a16:creationId xmlns:a16="http://schemas.microsoft.com/office/drawing/2014/main" id="{990DA737-7ADA-48B6-A5B7-BBDC6B65AC10}"/>
              </a:ext>
            </a:extLst>
          </p:cNvPr>
          <p:cNvSpPr>
            <a:spLocks noGrp="1"/>
          </p:cNvSpPr>
          <p:nvPr>
            <p:ph idx="1"/>
          </p:nvPr>
        </p:nvSpPr>
        <p:spPr/>
        <p:txBody>
          <a:bodyPr>
            <a:normAutofit/>
          </a:bodyPr>
          <a:lstStyle/>
          <a:p>
            <a:r>
              <a:rPr lang="en-US" altLang="zh-CN" sz="2400" dirty="0"/>
              <a:t>CNN</a:t>
            </a:r>
            <a:r>
              <a:rPr lang="zh-CN" altLang="en-US" sz="2400" dirty="0"/>
              <a:t> </a:t>
            </a:r>
            <a:r>
              <a:rPr lang="en-US" altLang="zh-CN" sz="2400" dirty="0"/>
              <a:t>and</a:t>
            </a:r>
            <a:r>
              <a:rPr lang="zh-CN" altLang="en-US" sz="2400" dirty="0"/>
              <a:t> </a:t>
            </a:r>
            <a:r>
              <a:rPr lang="en-US" altLang="zh-CN" sz="2400" dirty="0"/>
              <a:t>RNN are location sensitive because they explicitly take into account the word locations in a sentence</a:t>
            </a:r>
          </a:p>
          <a:p>
            <a:pPr lvl="1"/>
            <a:r>
              <a:rPr lang="en-US" altLang="zh-CN" sz="2000" dirty="0"/>
              <a:t>They process the words in certain orders</a:t>
            </a:r>
          </a:p>
          <a:p>
            <a:r>
              <a:rPr lang="en-US" altLang="zh-CN" sz="2400" dirty="0"/>
              <a:t>Transformer doesn’t (everything happens in parallel) </a:t>
            </a:r>
          </a:p>
          <a:p>
            <a:pPr lvl="1"/>
            <a:r>
              <a:rPr lang="en-US" altLang="zh-CN" sz="2000" dirty="0"/>
              <a:t>So we have to include “positional encoding”</a:t>
            </a:r>
          </a:p>
          <a:p>
            <a:pPr lvl="1"/>
            <a:r>
              <a:rPr lang="en-US" altLang="zh-CN" sz="2000" dirty="0"/>
              <a:t>inject some temporal information so that the model knows the relationships between words (distance &amp; word order is important) </a:t>
            </a:r>
            <a:endParaRPr lang="zh-CN" altLang="en-US" sz="2000" dirty="0"/>
          </a:p>
        </p:txBody>
      </p:sp>
      <p:sp>
        <p:nvSpPr>
          <p:cNvPr id="4" name="页脚占位符 3">
            <a:extLst>
              <a:ext uri="{FF2B5EF4-FFF2-40B4-BE49-F238E27FC236}">
                <a16:creationId xmlns:a16="http://schemas.microsoft.com/office/drawing/2014/main" id="{C0CA5201-D66F-4B63-A3E9-1946F98B320A}"/>
              </a:ext>
            </a:extLst>
          </p:cNvPr>
          <p:cNvSpPr>
            <a:spLocks noGrp="1"/>
          </p:cNvSpPr>
          <p:nvPr>
            <p:ph type="ftr" sz="quarter" idx="11"/>
          </p:nvPr>
        </p:nvSpPr>
        <p:spPr/>
        <p:txBody>
          <a:bodyPr/>
          <a:lstStyle/>
          <a:p>
            <a:r>
              <a:rPr lang="en-US"/>
              <a:t>CIS 5525</a:t>
            </a:r>
          </a:p>
        </p:txBody>
      </p:sp>
      <p:sp>
        <p:nvSpPr>
          <p:cNvPr id="5" name="灯片编号占位符 4">
            <a:extLst>
              <a:ext uri="{FF2B5EF4-FFF2-40B4-BE49-F238E27FC236}">
                <a16:creationId xmlns:a16="http://schemas.microsoft.com/office/drawing/2014/main" id="{8F502D0D-90F6-4C3E-AC24-BB8EFFD17B9A}"/>
              </a:ext>
            </a:extLst>
          </p:cNvPr>
          <p:cNvSpPr>
            <a:spLocks noGrp="1"/>
          </p:cNvSpPr>
          <p:nvPr>
            <p:ph type="sldNum" sz="quarter" idx="12"/>
          </p:nvPr>
        </p:nvSpPr>
        <p:spPr/>
        <p:txBody>
          <a:bodyPr/>
          <a:lstStyle/>
          <a:p>
            <a:fld id="{FC5459A1-ACE0-465C-872A-9010E575769A}" type="slidenum">
              <a:rPr lang="en-US" smtClean="0"/>
              <a:pPr/>
              <a:t>46</a:t>
            </a:fld>
            <a:endParaRPr lang="en-US"/>
          </a:p>
        </p:txBody>
      </p:sp>
      <p:pic>
        <p:nvPicPr>
          <p:cNvPr id="6" name="图片 5">
            <a:extLst>
              <a:ext uri="{FF2B5EF4-FFF2-40B4-BE49-F238E27FC236}">
                <a16:creationId xmlns:a16="http://schemas.microsoft.com/office/drawing/2014/main" id="{FA0C447B-9F27-4CFC-BC35-0A6C7F03BB10}"/>
              </a:ext>
            </a:extLst>
          </p:cNvPr>
          <p:cNvPicPr>
            <a:picLocks noChangeAspect="1"/>
          </p:cNvPicPr>
          <p:nvPr/>
        </p:nvPicPr>
        <p:blipFill>
          <a:blip r:embed="rId2"/>
          <a:stretch>
            <a:fillRect/>
          </a:stretch>
        </p:blipFill>
        <p:spPr>
          <a:xfrm>
            <a:off x="469431" y="4310660"/>
            <a:ext cx="4573488" cy="2382950"/>
          </a:xfrm>
          <a:prstGeom prst="rect">
            <a:avLst/>
          </a:prstGeom>
        </p:spPr>
      </p:pic>
      <p:sp>
        <p:nvSpPr>
          <p:cNvPr id="7" name="矩形 6">
            <a:extLst>
              <a:ext uri="{FF2B5EF4-FFF2-40B4-BE49-F238E27FC236}">
                <a16:creationId xmlns:a16="http://schemas.microsoft.com/office/drawing/2014/main" id="{2B270806-E61B-4734-844B-D7AAD6BE1D73}"/>
              </a:ext>
            </a:extLst>
          </p:cNvPr>
          <p:cNvSpPr/>
          <p:nvPr/>
        </p:nvSpPr>
        <p:spPr>
          <a:xfrm>
            <a:off x="314799" y="5772902"/>
            <a:ext cx="4392488" cy="3208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C6FDCE8-1743-468E-A87A-3FDA26089183}"/>
              </a:ext>
            </a:extLst>
          </p:cNvPr>
          <p:cNvSpPr/>
          <p:nvPr/>
        </p:nvSpPr>
        <p:spPr>
          <a:xfrm>
            <a:off x="4733847" y="5160649"/>
            <a:ext cx="3220433" cy="1477328"/>
          </a:xfrm>
          <a:prstGeom prst="rect">
            <a:avLst/>
          </a:prstGeom>
        </p:spPr>
        <p:txBody>
          <a:bodyPr wrap="none">
            <a:spAutoFit/>
          </a:bodyPr>
          <a:lstStyle/>
          <a:p>
            <a:r>
              <a:rPr lang="en-US" altLang="zh-CN" dirty="0"/>
              <a:t>Examples: </a:t>
            </a:r>
          </a:p>
          <a:p>
            <a:pPr marL="285750" indent="-285750">
              <a:buFont typeface="Arial" panose="020B0604020202020204" pitchFamily="34" charset="0"/>
              <a:buChar char="•"/>
            </a:pPr>
            <a:r>
              <a:rPr lang="en-US" altLang="zh-CN" dirty="0"/>
              <a:t>Sinusoid function (periodical)</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Learned positions</a:t>
            </a:r>
            <a:endParaRPr lang="zh-CN" altLang="en-US" dirty="0"/>
          </a:p>
        </p:txBody>
      </p:sp>
      <p:pic>
        <p:nvPicPr>
          <p:cNvPr id="9" name="图片 8">
            <a:extLst>
              <a:ext uri="{FF2B5EF4-FFF2-40B4-BE49-F238E27FC236}">
                <a16:creationId xmlns:a16="http://schemas.microsoft.com/office/drawing/2014/main" id="{2F49B6AF-0E9A-4302-BC6E-D15B0AB55E8B}"/>
              </a:ext>
            </a:extLst>
          </p:cNvPr>
          <p:cNvPicPr>
            <a:picLocks noChangeAspect="1"/>
          </p:cNvPicPr>
          <p:nvPr/>
        </p:nvPicPr>
        <p:blipFill>
          <a:blip r:embed="rId3"/>
          <a:stretch>
            <a:fillRect/>
          </a:stretch>
        </p:blipFill>
        <p:spPr>
          <a:xfrm>
            <a:off x="5042919" y="5772902"/>
            <a:ext cx="2711514" cy="526785"/>
          </a:xfrm>
          <a:prstGeom prst="rect">
            <a:avLst/>
          </a:prstGeom>
        </p:spPr>
      </p:pic>
    </p:spTree>
    <p:extLst>
      <p:ext uri="{BB962C8B-B14F-4D97-AF65-F5344CB8AC3E}">
        <p14:creationId xmlns:p14="http://schemas.microsoft.com/office/powerpoint/2010/main" val="407897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B6122E-BA47-45A1-B690-0CB2D55100CB}"/>
              </a:ext>
            </a:extLst>
          </p:cNvPr>
          <p:cNvSpPr>
            <a:spLocks noGrp="1"/>
          </p:cNvSpPr>
          <p:nvPr>
            <p:ph type="title"/>
          </p:nvPr>
        </p:nvSpPr>
        <p:spPr/>
        <p:txBody>
          <a:bodyPr>
            <a:normAutofit/>
          </a:bodyPr>
          <a:lstStyle/>
          <a:p>
            <a:r>
              <a:rPr lang="en-US" altLang="zh-CN" sz="3600" b="1" dirty="0"/>
              <a:t>Encoder + Decoder in Transformer</a:t>
            </a:r>
            <a:endParaRPr lang="zh-CN" altLang="en-US" sz="3600" b="1" dirty="0"/>
          </a:p>
        </p:txBody>
      </p:sp>
      <p:pic>
        <p:nvPicPr>
          <p:cNvPr id="8" name="内容占位符 7">
            <a:extLst>
              <a:ext uri="{FF2B5EF4-FFF2-40B4-BE49-F238E27FC236}">
                <a16:creationId xmlns:a16="http://schemas.microsoft.com/office/drawing/2014/main" id="{899870BF-1409-43CC-ABB0-A9E70ECF7C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1700808"/>
            <a:ext cx="7965469" cy="4525963"/>
          </a:xfrm>
        </p:spPr>
      </p:pic>
      <p:sp>
        <p:nvSpPr>
          <p:cNvPr id="4" name="页脚占位符 3">
            <a:extLst>
              <a:ext uri="{FF2B5EF4-FFF2-40B4-BE49-F238E27FC236}">
                <a16:creationId xmlns:a16="http://schemas.microsoft.com/office/drawing/2014/main" id="{FE35F720-402D-49FA-9495-31F444FDC2F1}"/>
              </a:ext>
            </a:extLst>
          </p:cNvPr>
          <p:cNvSpPr>
            <a:spLocks noGrp="1"/>
          </p:cNvSpPr>
          <p:nvPr>
            <p:ph type="ftr" sz="quarter" idx="11"/>
          </p:nvPr>
        </p:nvSpPr>
        <p:spPr/>
        <p:txBody>
          <a:bodyPr/>
          <a:lstStyle/>
          <a:p>
            <a:r>
              <a:rPr lang="en-US"/>
              <a:t>CIS 5525</a:t>
            </a:r>
          </a:p>
        </p:txBody>
      </p:sp>
      <p:sp>
        <p:nvSpPr>
          <p:cNvPr id="5" name="灯片编号占位符 4">
            <a:extLst>
              <a:ext uri="{FF2B5EF4-FFF2-40B4-BE49-F238E27FC236}">
                <a16:creationId xmlns:a16="http://schemas.microsoft.com/office/drawing/2014/main" id="{1D898E93-86B9-4BB9-BBFF-EC2A017A5793}"/>
              </a:ext>
            </a:extLst>
          </p:cNvPr>
          <p:cNvSpPr>
            <a:spLocks noGrp="1"/>
          </p:cNvSpPr>
          <p:nvPr>
            <p:ph type="sldNum" sz="quarter" idx="12"/>
          </p:nvPr>
        </p:nvSpPr>
        <p:spPr/>
        <p:txBody>
          <a:bodyPr/>
          <a:lstStyle/>
          <a:p>
            <a:fld id="{FC5459A1-ACE0-465C-872A-9010E575769A}" type="slidenum">
              <a:rPr lang="en-US" smtClean="0"/>
              <a:pPr/>
              <a:t>47</a:t>
            </a:fld>
            <a:endParaRPr lang="en-US"/>
          </a:p>
        </p:txBody>
      </p:sp>
      <p:sp>
        <p:nvSpPr>
          <p:cNvPr id="6" name="AutoShape 2">
            <a:extLst>
              <a:ext uri="{FF2B5EF4-FFF2-40B4-BE49-F238E27FC236}">
                <a16:creationId xmlns:a16="http://schemas.microsoft.com/office/drawing/2014/main" id="{C5C66365-BE2D-497D-9DD6-22948BF2D60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3359400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71CDF-115B-415E-B989-3D75D42869C4}"/>
              </a:ext>
            </a:extLst>
          </p:cNvPr>
          <p:cNvSpPr>
            <a:spLocks noGrp="1"/>
          </p:cNvSpPr>
          <p:nvPr>
            <p:ph type="title"/>
          </p:nvPr>
        </p:nvSpPr>
        <p:spPr/>
        <p:txBody>
          <a:bodyPr/>
          <a:lstStyle/>
          <a:p>
            <a:r>
              <a:rPr lang="en-US" altLang="zh-CN" dirty="0"/>
              <a:t>Transformer flow</a:t>
            </a:r>
            <a:endParaRPr lang="zh-CN" altLang="en-US" dirty="0"/>
          </a:p>
        </p:txBody>
      </p:sp>
      <p:pic>
        <p:nvPicPr>
          <p:cNvPr id="7" name="内容占位符 6">
            <a:extLst>
              <a:ext uri="{FF2B5EF4-FFF2-40B4-BE49-F238E27FC236}">
                <a16:creationId xmlns:a16="http://schemas.microsoft.com/office/drawing/2014/main" id="{B4694354-EE29-4E5F-A8FB-63D71C077F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1598984"/>
            <a:ext cx="8229600" cy="4521129"/>
          </a:xfrm>
        </p:spPr>
      </p:pic>
      <p:sp>
        <p:nvSpPr>
          <p:cNvPr id="4" name="页脚占位符 3">
            <a:extLst>
              <a:ext uri="{FF2B5EF4-FFF2-40B4-BE49-F238E27FC236}">
                <a16:creationId xmlns:a16="http://schemas.microsoft.com/office/drawing/2014/main" id="{6894A2E7-4BB6-4267-BA18-7DD60F520224}"/>
              </a:ext>
            </a:extLst>
          </p:cNvPr>
          <p:cNvSpPr>
            <a:spLocks noGrp="1"/>
          </p:cNvSpPr>
          <p:nvPr>
            <p:ph type="ftr" sz="quarter" idx="11"/>
          </p:nvPr>
        </p:nvSpPr>
        <p:spPr/>
        <p:txBody>
          <a:bodyPr/>
          <a:lstStyle/>
          <a:p>
            <a:r>
              <a:rPr lang="en-US"/>
              <a:t>CIS 5525</a:t>
            </a:r>
          </a:p>
        </p:txBody>
      </p:sp>
      <p:sp>
        <p:nvSpPr>
          <p:cNvPr id="5" name="灯片编号占位符 4">
            <a:extLst>
              <a:ext uri="{FF2B5EF4-FFF2-40B4-BE49-F238E27FC236}">
                <a16:creationId xmlns:a16="http://schemas.microsoft.com/office/drawing/2014/main" id="{B09A0B4F-EFEB-40C5-BB8C-CC30C792B186}"/>
              </a:ext>
            </a:extLst>
          </p:cNvPr>
          <p:cNvSpPr>
            <a:spLocks noGrp="1"/>
          </p:cNvSpPr>
          <p:nvPr>
            <p:ph type="sldNum" sz="quarter" idx="12"/>
          </p:nvPr>
        </p:nvSpPr>
        <p:spPr/>
        <p:txBody>
          <a:bodyPr/>
          <a:lstStyle/>
          <a:p>
            <a:fld id="{FC5459A1-ACE0-465C-872A-9010E575769A}" type="slidenum">
              <a:rPr lang="en-US" smtClean="0"/>
              <a:pPr/>
              <a:t>48</a:t>
            </a:fld>
            <a:endParaRPr lang="en-US"/>
          </a:p>
        </p:txBody>
      </p:sp>
    </p:spTree>
    <p:extLst>
      <p:ext uri="{BB962C8B-B14F-4D97-AF65-F5344CB8AC3E}">
        <p14:creationId xmlns:p14="http://schemas.microsoft.com/office/powerpoint/2010/main" val="562360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98BAA-9260-421F-8743-6E903ABAE515}"/>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4681448A-A2A9-48CE-ADA8-38C1162D3A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02617"/>
            <a:ext cx="8229600" cy="4521129"/>
          </a:xfrm>
        </p:spPr>
      </p:pic>
      <p:sp>
        <p:nvSpPr>
          <p:cNvPr id="4" name="页脚占位符 3">
            <a:extLst>
              <a:ext uri="{FF2B5EF4-FFF2-40B4-BE49-F238E27FC236}">
                <a16:creationId xmlns:a16="http://schemas.microsoft.com/office/drawing/2014/main" id="{D5E4D9DD-0B6E-4316-AF22-6BA01105F6BA}"/>
              </a:ext>
            </a:extLst>
          </p:cNvPr>
          <p:cNvSpPr>
            <a:spLocks noGrp="1"/>
          </p:cNvSpPr>
          <p:nvPr>
            <p:ph type="ftr" sz="quarter" idx="11"/>
          </p:nvPr>
        </p:nvSpPr>
        <p:spPr/>
        <p:txBody>
          <a:bodyPr/>
          <a:lstStyle/>
          <a:p>
            <a:r>
              <a:rPr lang="en-US"/>
              <a:t>CIS 5525</a:t>
            </a:r>
          </a:p>
        </p:txBody>
      </p:sp>
      <p:sp>
        <p:nvSpPr>
          <p:cNvPr id="5" name="灯片编号占位符 4">
            <a:extLst>
              <a:ext uri="{FF2B5EF4-FFF2-40B4-BE49-F238E27FC236}">
                <a16:creationId xmlns:a16="http://schemas.microsoft.com/office/drawing/2014/main" id="{3C82DC50-8B0D-4193-B122-2992344516D9}"/>
              </a:ext>
            </a:extLst>
          </p:cNvPr>
          <p:cNvSpPr>
            <a:spLocks noGrp="1"/>
          </p:cNvSpPr>
          <p:nvPr>
            <p:ph type="sldNum" sz="quarter" idx="12"/>
          </p:nvPr>
        </p:nvSpPr>
        <p:spPr/>
        <p:txBody>
          <a:bodyPr/>
          <a:lstStyle/>
          <a:p>
            <a:fld id="{FC5459A1-ACE0-465C-872A-9010E575769A}" type="slidenum">
              <a:rPr lang="en-US" smtClean="0"/>
              <a:pPr/>
              <a:t>49</a:t>
            </a:fld>
            <a:endParaRPr lang="en-US"/>
          </a:p>
        </p:txBody>
      </p:sp>
    </p:spTree>
    <p:extLst>
      <p:ext uri="{BB962C8B-B14F-4D97-AF65-F5344CB8AC3E}">
        <p14:creationId xmlns:p14="http://schemas.microsoft.com/office/powerpoint/2010/main" val="10114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7B4857-4B1B-4AF6-AB63-573E881840AD}"/>
              </a:ext>
            </a:extLst>
          </p:cNvPr>
          <p:cNvSpPr>
            <a:spLocks noGrp="1"/>
          </p:cNvSpPr>
          <p:nvPr>
            <p:ph type="title"/>
          </p:nvPr>
        </p:nvSpPr>
        <p:spPr/>
        <p:txBody>
          <a:bodyPr>
            <a:normAutofit/>
          </a:bodyPr>
          <a:lstStyle/>
          <a:p>
            <a:r>
              <a:rPr lang="en-US" altLang="zh-CN" sz="3600" b="1" dirty="0"/>
              <a:t>Attention Mechanism</a:t>
            </a:r>
            <a:endParaRPr lang="zh-CN" altLang="en-US" sz="3600" b="1" dirty="0"/>
          </a:p>
        </p:txBody>
      </p:sp>
      <p:sp>
        <p:nvSpPr>
          <p:cNvPr id="3" name="内容占位符 2">
            <a:extLst>
              <a:ext uri="{FF2B5EF4-FFF2-40B4-BE49-F238E27FC236}">
                <a16:creationId xmlns:a16="http://schemas.microsoft.com/office/drawing/2014/main" id="{BE7352EB-D278-4460-B2B9-55A447AD62C5}"/>
              </a:ext>
            </a:extLst>
          </p:cNvPr>
          <p:cNvSpPr>
            <a:spLocks noGrp="1"/>
          </p:cNvSpPr>
          <p:nvPr>
            <p:ph idx="1"/>
          </p:nvPr>
        </p:nvSpPr>
        <p:spPr/>
        <p:txBody>
          <a:bodyPr>
            <a:normAutofit/>
          </a:bodyPr>
          <a:lstStyle/>
          <a:p>
            <a:r>
              <a:rPr lang="en-US" altLang="zh-CN" sz="2400" dirty="0"/>
              <a:t>Need to systematically focus on small parts of the image to find what one is looking for.</a:t>
            </a:r>
          </a:p>
          <a:p>
            <a:r>
              <a:rPr lang="en-US" altLang="zh-CN" sz="2400" dirty="0"/>
              <a:t>Biological organisms draw quick visual cues from whatever they are focusing on in order to identify where to next look to get what they want.</a:t>
            </a:r>
          </a:p>
          <a:p>
            <a:pPr lvl="1"/>
            <a:r>
              <a:rPr lang="en-US" altLang="zh-CN" sz="1800" dirty="0"/>
              <a:t> If we first focus on the door knob by chance, then we know from experience (i.e., our trained neurons tell us) to look to its upper left or right to find the street number. </a:t>
            </a:r>
          </a:p>
          <a:p>
            <a:pPr lvl="1"/>
            <a:r>
              <a:rPr lang="en-US" altLang="zh-CN" sz="1800" dirty="0"/>
              <a:t>Attention can often be related to sequential process</a:t>
            </a:r>
          </a:p>
          <a:p>
            <a:pPr lvl="1"/>
            <a:r>
              <a:rPr lang="en-US" altLang="zh-CN" sz="1800" dirty="0"/>
              <a:t>Attention is always related to memory</a:t>
            </a:r>
          </a:p>
          <a:p>
            <a:pPr lvl="2"/>
            <a:r>
              <a:rPr lang="en-US" altLang="zh-CN" sz="1400" dirty="0"/>
              <a:t>Memory provides a centralized (or sometimes decentralized) storage of potentially useful items for human/machine to attend</a:t>
            </a:r>
            <a:endParaRPr lang="zh-CN" altLang="en-US" sz="1400" dirty="0"/>
          </a:p>
        </p:txBody>
      </p:sp>
      <p:sp>
        <p:nvSpPr>
          <p:cNvPr id="4" name="页脚占位符 3">
            <a:extLst>
              <a:ext uri="{FF2B5EF4-FFF2-40B4-BE49-F238E27FC236}">
                <a16:creationId xmlns:a16="http://schemas.microsoft.com/office/drawing/2014/main" id="{7388F771-27EF-4405-9316-AFAFB2A89803}"/>
              </a:ext>
            </a:extLst>
          </p:cNvPr>
          <p:cNvSpPr>
            <a:spLocks noGrp="1"/>
          </p:cNvSpPr>
          <p:nvPr>
            <p:ph type="ftr" sz="quarter" idx="11"/>
          </p:nvPr>
        </p:nvSpPr>
        <p:spPr/>
        <p:txBody>
          <a:bodyPr/>
          <a:lstStyle/>
          <a:p>
            <a:r>
              <a:rPr lang="en-US"/>
              <a:t>CIS 5525</a:t>
            </a:r>
          </a:p>
        </p:txBody>
      </p:sp>
      <p:sp>
        <p:nvSpPr>
          <p:cNvPr id="5" name="灯片编号占位符 4">
            <a:extLst>
              <a:ext uri="{FF2B5EF4-FFF2-40B4-BE49-F238E27FC236}">
                <a16:creationId xmlns:a16="http://schemas.microsoft.com/office/drawing/2014/main" id="{041EB657-97F2-4718-85A9-2509B7010EE9}"/>
              </a:ext>
            </a:extLst>
          </p:cNvPr>
          <p:cNvSpPr>
            <a:spLocks noGrp="1"/>
          </p:cNvSpPr>
          <p:nvPr>
            <p:ph type="sldNum" sz="quarter" idx="12"/>
          </p:nvPr>
        </p:nvSpPr>
        <p:spPr/>
        <p:txBody>
          <a:bodyPr/>
          <a:lstStyle/>
          <a:p>
            <a:fld id="{FC5459A1-ACE0-465C-872A-9010E575769A}" type="slidenum">
              <a:rPr lang="en-US" smtClean="0"/>
              <a:pPr/>
              <a:t>5</a:t>
            </a:fld>
            <a:endParaRPr lang="en-US"/>
          </a:p>
        </p:txBody>
      </p:sp>
    </p:spTree>
    <p:extLst>
      <p:ext uri="{BB962C8B-B14F-4D97-AF65-F5344CB8AC3E}">
        <p14:creationId xmlns:p14="http://schemas.microsoft.com/office/powerpoint/2010/main" val="1844743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368EC-7ADD-46A7-A8B9-54EE915CF9A3}"/>
              </a:ext>
            </a:extLst>
          </p:cNvPr>
          <p:cNvSpPr>
            <a:spLocks noGrp="1"/>
          </p:cNvSpPr>
          <p:nvPr>
            <p:ph type="title"/>
          </p:nvPr>
        </p:nvSpPr>
        <p:spPr/>
        <p:txBody>
          <a:bodyPr>
            <a:normAutofit/>
          </a:bodyPr>
          <a:lstStyle/>
          <a:p>
            <a:r>
              <a:rPr lang="en-US" altLang="zh-CN" sz="3600" b="1" dirty="0"/>
              <a:t>Summarization</a:t>
            </a:r>
            <a:endParaRPr lang="zh-CN" altLang="en-US" sz="3600" b="1" dirty="0"/>
          </a:p>
        </p:txBody>
      </p:sp>
      <p:sp>
        <p:nvSpPr>
          <p:cNvPr id="3" name="内容占位符 2">
            <a:extLst>
              <a:ext uri="{FF2B5EF4-FFF2-40B4-BE49-F238E27FC236}">
                <a16:creationId xmlns:a16="http://schemas.microsoft.com/office/drawing/2014/main" id="{8E54A0ED-3673-4699-8139-2B3E417EE907}"/>
              </a:ext>
            </a:extLst>
          </p:cNvPr>
          <p:cNvSpPr>
            <a:spLocks noGrp="1"/>
          </p:cNvSpPr>
          <p:nvPr>
            <p:ph idx="1"/>
          </p:nvPr>
        </p:nvSpPr>
        <p:spPr/>
        <p:txBody>
          <a:bodyPr/>
          <a:lstStyle/>
          <a:p>
            <a:r>
              <a:rPr lang="en-US" altLang="zh-CN" dirty="0"/>
              <a:t>Attention is great</a:t>
            </a:r>
          </a:p>
          <a:p>
            <a:pPr lvl="1"/>
            <a:r>
              <a:rPr lang="en-US" altLang="zh-CN" sz="2400" dirty="0"/>
              <a:t>Focus on relevant part, improved performance</a:t>
            </a:r>
          </a:p>
          <a:p>
            <a:pPr lvl="1"/>
            <a:r>
              <a:rPr lang="en-US" altLang="zh-CN" sz="2400" dirty="0"/>
              <a:t>Long-term dependency</a:t>
            </a:r>
          </a:p>
          <a:p>
            <a:pPr lvl="1"/>
            <a:r>
              <a:rPr lang="en-US" altLang="zh-CN" sz="2400" dirty="0"/>
              <a:t>Interpretability</a:t>
            </a:r>
          </a:p>
          <a:p>
            <a:pPr lvl="1"/>
            <a:endParaRPr lang="en-US" altLang="zh-CN" dirty="0"/>
          </a:p>
          <a:p>
            <a:r>
              <a:rPr lang="en-US" altLang="zh-CN" dirty="0"/>
              <a:t>Self-attention</a:t>
            </a:r>
          </a:p>
          <a:p>
            <a:pPr lvl="1"/>
            <a:r>
              <a:rPr lang="en-US" altLang="zh-CN" sz="2400" dirty="0"/>
              <a:t>Computational complexity (when sequence length is smaller than representation dimension)</a:t>
            </a:r>
          </a:p>
          <a:p>
            <a:pPr lvl="1"/>
            <a:r>
              <a:rPr lang="en-US" altLang="zh-CN" sz="2400" dirty="0"/>
              <a:t>Parallelization </a:t>
            </a:r>
            <a:endParaRPr lang="zh-CN" altLang="en-US" sz="2400" dirty="0"/>
          </a:p>
        </p:txBody>
      </p:sp>
      <p:sp>
        <p:nvSpPr>
          <p:cNvPr id="4" name="页脚占位符 3">
            <a:extLst>
              <a:ext uri="{FF2B5EF4-FFF2-40B4-BE49-F238E27FC236}">
                <a16:creationId xmlns:a16="http://schemas.microsoft.com/office/drawing/2014/main" id="{4D4865DA-48CF-4849-AEED-92B6FE69C770}"/>
              </a:ext>
            </a:extLst>
          </p:cNvPr>
          <p:cNvSpPr>
            <a:spLocks noGrp="1"/>
          </p:cNvSpPr>
          <p:nvPr>
            <p:ph type="ftr" sz="quarter" idx="11"/>
          </p:nvPr>
        </p:nvSpPr>
        <p:spPr/>
        <p:txBody>
          <a:bodyPr/>
          <a:lstStyle/>
          <a:p>
            <a:r>
              <a:rPr lang="en-US"/>
              <a:t>CIS 5525</a:t>
            </a:r>
          </a:p>
        </p:txBody>
      </p:sp>
      <p:sp>
        <p:nvSpPr>
          <p:cNvPr id="5" name="灯片编号占位符 4">
            <a:extLst>
              <a:ext uri="{FF2B5EF4-FFF2-40B4-BE49-F238E27FC236}">
                <a16:creationId xmlns:a16="http://schemas.microsoft.com/office/drawing/2014/main" id="{261836A9-19CE-4140-BE74-4354F5B750C2}"/>
              </a:ext>
            </a:extLst>
          </p:cNvPr>
          <p:cNvSpPr>
            <a:spLocks noGrp="1"/>
          </p:cNvSpPr>
          <p:nvPr>
            <p:ph type="sldNum" sz="quarter" idx="12"/>
          </p:nvPr>
        </p:nvSpPr>
        <p:spPr/>
        <p:txBody>
          <a:bodyPr/>
          <a:lstStyle/>
          <a:p>
            <a:fld id="{FC5459A1-ACE0-465C-872A-9010E575769A}" type="slidenum">
              <a:rPr lang="en-US" smtClean="0"/>
              <a:pPr/>
              <a:t>50</a:t>
            </a:fld>
            <a:endParaRPr lang="en-US"/>
          </a:p>
        </p:txBody>
      </p:sp>
    </p:spTree>
    <p:extLst>
      <p:ext uri="{BB962C8B-B14F-4D97-AF65-F5344CB8AC3E}">
        <p14:creationId xmlns:p14="http://schemas.microsoft.com/office/powerpoint/2010/main" val="3121614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9B1763-5781-460F-BCBB-F701FBDE2537}"/>
              </a:ext>
            </a:extLst>
          </p:cNvPr>
          <p:cNvSpPr>
            <a:spLocks noGrp="1"/>
          </p:cNvSpPr>
          <p:nvPr>
            <p:ph type="title"/>
          </p:nvPr>
        </p:nvSpPr>
        <p:spPr/>
        <p:txBody>
          <a:bodyPr>
            <a:normAutofit/>
          </a:bodyPr>
          <a:lstStyle/>
          <a:p>
            <a:r>
              <a:rPr lang="en-US" altLang="zh-CN" sz="3600" b="1" dirty="0"/>
              <a:t>Prelude: A nonparametric Model</a:t>
            </a:r>
            <a:endParaRPr lang="zh-CN" altLang="en-US" sz="3600" b="1" dirty="0"/>
          </a:p>
        </p:txBody>
      </p:sp>
      <p:sp>
        <p:nvSpPr>
          <p:cNvPr id="3" name="内容占位符 2">
            <a:extLst>
              <a:ext uri="{FF2B5EF4-FFF2-40B4-BE49-F238E27FC236}">
                <a16:creationId xmlns:a16="http://schemas.microsoft.com/office/drawing/2014/main" id="{301F983F-A60E-480F-A854-A9DD66EE855B}"/>
              </a:ext>
            </a:extLst>
          </p:cNvPr>
          <p:cNvSpPr>
            <a:spLocks noGrp="1"/>
          </p:cNvSpPr>
          <p:nvPr>
            <p:ph idx="1"/>
          </p:nvPr>
        </p:nvSpPr>
        <p:spPr/>
        <p:txBody>
          <a:bodyPr/>
          <a:lstStyle/>
          <a:p>
            <a:r>
              <a:rPr lang="en-US" altLang="zh-CN" dirty="0"/>
              <a:t>Watson </a:t>
            </a:r>
            <a:r>
              <a:rPr lang="en-US" altLang="zh-CN" dirty="0" err="1"/>
              <a:t>Nadaraya</a:t>
            </a:r>
            <a:r>
              <a:rPr lang="en-US" altLang="zh-CN" dirty="0"/>
              <a:t> Estimator (50 years ago)</a:t>
            </a:r>
            <a:endParaRPr lang="zh-CN" altLang="en-US" dirty="0"/>
          </a:p>
        </p:txBody>
      </p:sp>
      <p:pic>
        <p:nvPicPr>
          <p:cNvPr id="4" name="图片 3">
            <a:extLst>
              <a:ext uri="{FF2B5EF4-FFF2-40B4-BE49-F238E27FC236}">
                <a16:creationId xmlns:a16="http://schemas.microsoft.com/office/drawing/2014/main" id="{A6B43869-E4E6-4C57-94D6-E671C00357DC}"/>
              </a:ext>
            </a:extLst>
          </p:cNvPr>
          <p:cNvPicPr>
            <a:picLocks noChangeAspect="1"/>
          </p:cNvPicPr>
          <p:nvPr/>
        </p:nvPicPr>
        <p:blipFill>
          <a:blip r:embed="rId2"/>
          <a:stretch>
            <a:fillRect/>
          </a:stretch>
        </p:blipFill>
        <p:spPr>
          <a:xfrm>
            <a:off x="1331640" y="2348880"/>
            <a:ext cx="5937555" cy="3860998"/>
          </a:xfrm>
          <a:prstGeom prst="rect">
            <a:avLst/>
          </a:prstGeom>
        </p:spPr>
      </p:pic>
      <p:sp>
        <p:nvSpPr>
          <p:cNvPr id="5" name="页脚占位符 4">
            <a:extLst>
              <a:ext uri="{FF2B5EF4-FFF2-40B4-BE49-F238E27FC236}">
                <a16:creationId xmlns:a16="http://schemas.microsoft.com/office/drawing/2014/main" id="{AB6A308A-EC9E-45B1-B9FE-10DBFCDB43F3}"/>
              </a:ext>
            </a:extLst>
          </p:cNvPr>
          <p:cNvSpPr>
            <a:spLocks noGrp="1"/>
          </p:cNvSpPr>
          <p:nvPr>
            <p:ph type="ftr" sz="quarter" idx="11"/>
          </p:nvPr>
        </p:nvSpPr>
        <p:spPr/>
        <p:txBody>
          <a:bodyPr/>
          <a:lstStyle/>
          <a:p>
            <a:r>
              <a:rPr lang="en-US"/>
              <a:t>CIS 5525</a:t>
            </a:r>
          </a:p>
        </p:txBody>
      </p:sp>
      <p:sp>
        <p:nvSpPr>
          <p:cNvPr id="6" name="灯片编号占位符 5">
            <a:extLst>
              <a:ext uri="{FF2B5EF4-FFF2-40B4-BE49-F238E27FC236}">
                <a16:creationId xmlns:a16="http://schemas.microsoft.com/office/drawing/2014/main" id="{53DA0102-E559-4BCB-8F9A-F771459C5397}"/>
              </a:ext>
            </a:extLst>
          </p:cNvPr>
          <p:cNvSpPr>
            <a:spLocks noGrp="1"/>
          </p:cNvSpPr>
          <p:nvPr>
            <p:ph type="sldNum" sz="quarter" idx="12"/>
          </p:nvPr>
        </p:nvSpPr>
        <p:spPr/>
        <p:txBody>
          <a:bodyPr/>
          <a:lstStyle/>
          <a:p>
            <a:fld id="{FC5459A1-ACE0-465C-872A-9010E575769A}" type="slidenum">
              <a:rPr lang="en-US" smtClean="0"/>
              <a:pPr/>
              <a:t>6</a:t>
            </a:fld>
            <a:endParaRPr lang="en-US"/>
          </a:p>
        </p:txBody>
      </p:sp>
    </p:spTree>
    <p:extLst>
      <p:ext uri="{BB962C8B-B14F-4D97-AF65-F5344CB8AC3E}">
        <p14:creationId xmlns:p14="http://schemas.microsoft.com/office/powerpoint/2010/main" val="2558850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BF776D-037A-4979-B00E-81CF31A4897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18A687B-77E2-4128-BBF4-3DD88E17ABEA}"/>
              </a:ext>
            </a:extLst>
          </p:cNvPr>
          <p:cNvSpPr>
            <a:spLocks noGrp="1"/>
          </p:cNvSpPr>
          <p:nvPr>
            <p:ph idx="1"/>
          </p:nvPr>
        </p:nvSpPr>
        <p:spPr/>
        <p:txBody>
          <a:bodyPr/>
          <a:lstStyle/>
          <a:p>
            <a:r>
              <a:rPr lang="en-US" altLang="zh-CN" dirty="0"/>
              <a:t>Regression Problem</a:t>
            </a:r>
            <a:endParaRPr lang="zh-CN" altLang="en-US" dirty="0"/>
          </a:p>
        </p:txBody>
      </p:sp>
      <p:pic>
        <p:nvPicPr>
          <p:cNvPr id="4" name="图片 3">
            <a:extLst>
              <a:ext uri="{FF2B5EF4-FFF2-40B4-BE49-F238E27FC236}">
                <a16:creationId xmlns:a16="http://schemas.microsoft.com/office/drawing/2014/main" id="{EE691E24-32EB-4B19-BE79-79F7BC920586}"/>
              </a:ext>
            </a:extLst>
          </p:cNvPr>
          <p:cNvPicPr>
            <a:picLocks noChangeAspect="1"/>
          </p:cNvPicPr>
          <p:nvPr/>
        </p:nvPicPr>
        <p:blipFill>
          <a:blip r:embed="rId2"/>
          <a:stretch>
            <a:fillRect/>
          </a:stretch>
        </p:blipFill>
        <p:spPr>
          <a:xfrm>
            <a:off x="971600" y="2420888"/>
            <a:ext cx="6369377" cy="4102311"/>
          </a:xfrm>
          <a:prstGeom prst="rect">
            <a:avLst/>
          </a:prstGeom>
        </p:spPr>
      </p:pic>
      <p:sp>
        <p:nvSpPr>
          <p:cNvPr id="5" name="页脚占位符 4">
            <a:extLst>
              <a:ext uri="{FF2B5EF4-FFF2-40B4-BE49-F238E27FC236}">
                <a16:creationId xmlns:a16="http://schemas.microsoft.com/office/drawing/2014/main" id="{8B841F15-45D0-46DC-869B-E216E3841493}"/>
              </a:ext>
            </a:extLst>
          </p:cNvPr>
          <p:cNvSpPr>
            <a:spLocks noGrp="1"/>
          </p:cNvSpPr>
          <p:nvPr>
            <p:ph type="ftr" sz="quarter" idx="11"/>
          </p:nvPr>
        </p:nvSpPr>
        <p:spPr/>
        <p:txBody>
          <a:bodyPr/>
          <a:lstStyle/>
          <a:p>
            <a:r>
              <a:rPr lang="en-US"/>
              <a:t>CIS 5525</a:t>
            </a:r>
          </a:p>
        </p:txBody>
      </p:sp>
      <p:sp>
        <p:nvSpPr>
          <p:cNvPr id="6" name="灯片编号占位符 5">
            <a:extLst>
              <a:ext uri="{FF2B5EF4-FFF2-40B4-BE49-F238E27FC236}">
                <a16:creationId xmlns:a16="http://schemas.microsoft.com/office/drawing/2014/main" id="{66E18482-1D5F-4443-BFA0-EE284952018B}"/>
              </a:ext>
            </a:extLst>
          </p:cNvPr>
          <p:cNvSpPr>
            <a:spLocks noGrp="1"/>
          </p:cNvSpPr>
          <p:nvPr>
            <p:ph type="sldNum" sz="quarter" idx="12"/>
          </p:nvPr>
        </p:nvSpPr>
        <p:spPr/>
        <p:txBody>
          <a:bodyPr/>
          <a:lstStyle/>
          <a:p>
            <a:fld id="{FC5459A1-ACE0-465C-872A-9010E575769A}" type="slidenum">
              <a:rPr lang="en-US" smtClean="0"/>
              <a:pPr/>
              <a:t>7</a:t>
            </a:fld>
            <a:endParaRPr lang="en-US"/>
          </a:p>
        </p:txBody>
      </p:sp>
    </p:spTree>
    <p:extLst>
      <p:ext uri="{BB962C8B-B14F-4D97-AF65-F5344CB8AC3E}">
        <p14:creationId xmlns:p14="http://schemas.microsoft.com/office/powerpoint/2010/main" val="276683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00E07-312F-4A76-933B-EB595BF3240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6E03A79-D0FE-48BD-A101-9A973BF3C629}"/>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44132490-31B6-4B43-AA1A-29448EF1F294}"/>
              </a:ext>
            </a:extLst>
          </p:cNvPr>
          <p:cNvPicPr>
            <a:picLocks noChangeAspect="1"/>
          </p:cNvPicPr>
          <p:nvPr/>
        </p:nvPicPr>
        <p:blipFill>
          <a:blip r:embed="rId2"/>
          <a:stretch>
            <a:fillRect/>
          </a:stretch>
        </p:blipFill>
        <p:spPr>
          <a:xfrm>
            <a:off x="323528" y="1600200"/>
            <a:ext cx="8776151" cy="2514729"/>
          </a:xfrm>
          <a:prstGeom prst="rect">
            <a:avLst/>
          </a:prstGeom>
        </p:spPr>
      </p:pic>
      <p:pic>
        <p:nvPicPr>
          <p:cNvPr id="6" name="图片 5">
            <a:extLst>
              <a:ext uri="{FF2B5EF4-FFF2-40B4-BE49-F238E27FC236}">
                <a16:creationId xmlns:a16="http://schemas.microsoft.com/office/drawing/2014/main" id="{B54A0AAF-3B67-4AB0-A940-D74AD2890076}"/>
              </a:ext>
            </a:extLst>
          </p:cNvPr>
          <p:cNvPicPr>
            <a:picLocks noChangeAspect="1"/>
          </p:cNvPicPr>
          <p:nvPr/>
        </p:nvPicPr>
        <p:blipFill>
          <a:blip r:embed="rId3"/>
          <a:stretch>
            <a:fillRect/>
          </a:stretch>
        </p:blipFill>
        <p:spPr>
          <a:xfrm>
            <a:off x="395536" y="4437112"/>
            <a:ext cx="5581937" cy="1574881"/>
          </a:xfrm>
          <a:prstGeom prst="rect">
            <a:avLst/>
          </a:prstGeom>
        </p:spPr>
      </p:pic>
      <p:pic>
        <p:nvPicPr>
          <p:cNvPr id="7" name="图片 6">
            <a:extLst>
              <a:ext uri="{FF2B5EF4-FFF2-40B4-BE49-F238E27FC236}">
                <a16:creationId xmlns:a16="http://schemas.microsoft.com/office/drawing/2014/main" id="{8C498C3D-DD72-44EF-8760-F433E566B265}"/>
              </a:ext>
            </a:extLst>
          </p:cNvPr>
          <p:cNvPicPr>
            <a:picLocks noChangeAspect="1"/>
          </p:cNvPicPr>
          <p:nvPr/>
        </p:nvPicPr>
        <p:blipFill>
          <a:blip r:embed="rId4"/>
          <a:stretch>
            <a:fillRect/>
          </a:stretch>
        </p:blipFill>
        <p:spPr>
          <a:xfrm>
            <a:off x="5796136" y="4246602"/>
            <a:ext cx="3232316" cy="1765391"/>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C16F9AB-4BEE-406B-AC35-8CA7F06DBFD2}"/>
                  </a:ext>
                </a:extLst>
              </p:cNvPr>
              <p:cNvSpPr txBox="1"/>
              <p:nvPr/>
            </p:nvSpPr>
            <p:spPr>
              <a:xfrm>
                <a:off x="1907704" y="6178173"/>
                <a:ext cx="3958007" cy="303288"/>
              </a:xfrm>
              <a:prstGeom prst="rect">
                <a:avLst/>
              </a:prstGeom>
              <a:noFill/>
            </p:spPr>
            <p:txBody>
              <a:bodyPr wrap="none" lIns="0" tIns="0" rIns="0" bIns="0" rtlCol="0">
                <a:spAutoFit/>
              </a:bodyPr>
              <a:lstStyle/>
              <a:p>
                <a14:m>
                  <m:oMath xmlns:m="http://schemas.openxmlformats.org/officeDocument/2006/math">
                    <m:r>
                      <a:rPr lang="zh-CN" altLang="en-US" b="1" i="1" smtClean="0">
                        <a:solidFill>
                          <a:schemeClr val="accent3">
                            <a:lumMod val="75000"/>
                          </a:schemeClr>
                        </a:solidFill>
                        <a:latin typeface="Cambria Math" panose="02040503050406030204" pitchFamily="18" charset="0"/>
                      </a:rPr>
                      <m:t>𝜶</m:t>
                    </m:r>
                    <m:r>
                      <a:rPr lang="en-US" altLang="zh-CN" b="1" i="1" smtClean="0">
                        <a:solidFill>
                          <a:schemeClr val="accent3">
                            <a:lumMod val="75000"/>
                          </a:schemeClr>
                        </a:solidFill>
                        <a:latin typeface="Cambria Math" panose="02040503050406030204" pitchFamily="18" charset="0"/>
                      </a:rPr>
                      <m:t>(</m:t>
                    </m:r>
                    <m:sSub>
                      <m:sSubPr>
                        <m:ctrlPr>
                          <a:rPr lang="en-US" altLang="zh-CN" b="1" i="1">
                            <a:solidFill>
                              <a:schemeClr val="accent3">
                                <a:lumMod val="75000"/>
                              </a:schemeClr>
                            </a:solidFill>
                            <a:latin typeface="Cambria Math" panose="02040503050406030204" pitchFamily="18" charset="0"/>
                          </a:rPr>
                        </m:ctrlPr>
                      </m:sSubPr>
                      <m:e>
                        <m:r>
                          <a:rPr lang="en-US" altLang="zh-CN" b="1" i="1">
                            <a:solidFill>
                              <a:schemeClr val="accent3">
                                <a:lumMod val="75000"/>
                              </a:schemeClr>
                            </a:solidFill>
                            <a:latin typeface="Cambria Math" panose="02040503050406030204" pitchFamily="18" charset="0"/>
                          </a:rPr>
                          <m:t>𝒙</m:t>
                        </m:r>
                      </m:e>
                      <m:sub/>
                    </m:sSub>
                    <m:r>
                      <a:rPr lang="en-US" altLang="zh-CN" b="1" i="1">
                        <a:solidFill>
                          <a:schemeClr val="accent3">
                            <a:lumMod val="75000"/>
                          </a:schemeClr>
                        </a:solidFill>
                        <a:latin typeface="Cambria Math" panose="02040503050406030204" pitchFamily="18" charset="0"/>
                      </a:rPr>
                      <m:t>,</m:t>
                    </m:r>
                    <m:sSub>
                      <m:sSubPr>
                        <m:ctrlPr>
                          <a:rPr lang="en-US" altLang="zh-CN" b="1" i="1">
                            <a:solidFill>
                              <a:schemeClr val="accent3">
                                <a:lumMod val="75000"/>
                              </a:schemeClr>
                            </a:solidFill>
                            <a:latin typeface="Cambria Math" panose="02040503050406030204" pitchFamily="18" charset="0"/>
                          </a:rPr>
                        </m:ctrlPr>
                      </m:sSubPr>
                      <m:e>
                        <m:r>
                          <a:rPr lang="en-US" altLang="zh-CN" b="1" i="1">
                            <a:solidFill>
                              <a:schemeClr val="accent3">
                                <a:lumMod val="75000"/>
                              </a:schemeClr>
                            </a:solidFill>
                            <a:latin typeface="Cambria Math" panose="02040503050406030204" pitchFamily="18" charset="0"/>
                          </a:rPr>
                          <m:t>𝒙</m:t>
                        </m:r>
                      </m:e>
                      <m:sub>
                        <m:r>
                          <a:rPr lang="en-US" altLang="zh-CN" b="1" i="1">
                            <a:solidFill>
                              <a:schemeClr val="accent3">
                                <a:lumMod val="75000"/>
                              </a:schemeClr>
                            </a:solidFill>
                            <a:latin typeface="Cambria Math" panose="02040503050406030204" pitchFamily="18" charset="0"/>
                          </a:rPr>
                          <m:t>𝒋</m:t>
                        </m:r>
                      </m:sub>
                    </m:sSub>
                    <m:r>
                      <a:rPr lang="en-US" altLang="zh-CN" b="1" i="1" smtClean="0">
                        <a:solidFill>
                          <a:schemeClr val="accent3">
                            <a:lumMod val="75000"/>
                          </a:schemeClr>
                        </a:solidFill>
                        <a:latin typeface="Cambria Math" panose="02040503050406030204" pitchFamily="18" charset="0"/>
                      </a:rPr>
                      <m:t>)</m:t>
                    </m:r>
                  </m:oMath>
                </a14:m>
                <a:r>
                  <a:rPr lang="en-US" altLang="zh-CN" b="1" dirty="0">
                    <a:solidFill>
                      <a:schemeClr val="accent3">
                        <a:lumMod val="75000"/>
                      </a:schemeClr>
                    </a:solidFill>
                  </a:rPr>
                  <a:t>: relatedness between x and </a:t>
                </a:r>
                <a:r>
                  <a:rPr lang="en-US" altLang="zh-CN" b="1" dirty="0" err="1">
                    <a:solidFill>
                      <a:schemeClr val="accent3">
                        <a:lumMod val="75000"/>
                      </a:schemeClr>
                    </a:solidFill>
                  </a:rPr>
                  <a:t>x_j</a:t>
                </a:r>
                <a:endParaRPr lang="zh-CN" altLang="en-US" b="1" dirty="0">
                  <a:solidFill>
                    <a:schemeClr val="accent3">
                      <a:lumMod val="75000"/>
                    </a:schemeClr>
                  </a:solidFill>
                </a:endParaRPr>
              </a:p>
            </p:txBody>
          </p:sp>
        </mc:Choice>
        <mc:Fallback xmlns="">
          <p:sp>
            <p:nvSpPr>
              <p:cNvPr id="8" name="文本框 7">
                <a:extLst>
                  <a:ext uri="{FF2B5EF4-FFF2-40B4-BE49-F238E27FC236}">
                    <a16:creationId xmlns:a16="http://schemas.microsoft.com/office/drawing/2014/main" id="{1C16F9AB-4BEE-406B-AC35-8CA7F06DBFD2}"/>
                  </a:ext>
                </a:extLst>
              </p:cNvPr>
              <p:cNvSpPr txBox="1">
                <a:spLocks noRot="1" noChangeAspect="1" noMove="1" noResize="1" noEditPoints="1" noAdjustHandles="1" noChangeArrowheads="1" noChangeShapeType="1" noTextEdit="1"/>
              </p:cNvSpPr>
              <p:nvPr/>
            </p:nvSpPr>
            <p:spPr>
              <a:xfrm>
                <a:off x="1907704" y="6178173"/>
                <a:ext cx="3958007" cy="303288"/>
              </a:xfrm>
              <a:prstGeom prst="rect">
                <a:avLst/>
              </a:prstGeom>
              <a:blipFill>
                <a:blip r:embed="rId5"/>
                <a:stretch>
                  <a:fillRect l="-1541" t="-24000" r="-2773"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D691F00-A6C1-41E3-B507-592A8F1B9DD2}"/>
                  </a:ext>
                </a:extLst>
              </p:cNvPr>
              <p:cNvSpPr/>
              <p:nvPr/>
            </p:nvSpPr>
            <p:spPr>
              <a:xfrm>
                <a:off x="6156176" y="2401143"/>
                <a:ext cx="82259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accent3">
                              <a:lumMod val="75000"/>
                            </a:schemeClr>
                          </a:solidFill>
                          <a:latin typeface="Cambria Math" panose="02040503050406030204" pitchFamily="18" charset="0"/>
                        </a:rPr>
                        <m:t>(</m:t>
                      </m:r>
                      <m:sSub>
                        <m:sSubPr>
                          <m:ctrlPr>
                            <a:rPr lang="en-US" altLang="zh-CN" sz="1400" b="1" i="1" smtClean="0">
                              <a:solidFill>
                                <a:schemeClr val="accent3">
                                  <a:lumMod val="75000"/>
                                </a:schemeClr>
                              </a:solidFill>
                              <a:latin typeface="Cambria Math" panose="02040503050406030204" pitchFamily="18" charset="0"/>
                            </a:rPr>
                          </m:ctrlPr>
                        </m:sSubPr>
                        <m:e>
                          <m:r>
                            <a:rPr lang="en-US" altLang="zh-CN" sz="1400" b="1" i="1">
                              <a:solidFill>
                                <a:schemeClr val="accent3">
                                  <a:lumMod val="75000"/>
                                </a:schemeClr>
                              </a:solidFill>
                              <a:latin typeface="Cambria Math" panose="02040503050406030204" pitchFamily="18" charset="0"/>
                            </a:rPr>
                            <m:t>𝒙</m:t>
                          </m:r>
                        </m:e>
                        <m:sub>
                          <m:r>
                            <a:rPr lang="en-US" altLang="zh-CN" sz="1400" b="1" i="1" smtClean="0">
                              <a:solidFill>
                                <a:schemeClr val="accent3">
                                  <a:lumMod val="75000"/>
                                </a:schemeClr>
                              </a:solidFill>
                              <a:latin typeface="Cambria Math" panose="02040503050406030204" pitchFamily="18" charset="0"/>
                            </a:rPr>
                            <m:t>𝟏</m:t>
                          </m:r>
                        </m:sub>
                      </m:sSub>
                      <m:r>
                        <a:rPr lang="en-US" altLang="zh-CN" sz="1400" b="1" i="1" smtClean="0">
                          <a:solidFill>
                            <a:schemeClr val="accent3">
                              <a:lumMod val="75000"/>
                            </a:schemeClr>
                          </a:solidFill>
                          <a:latin typeface="Cambria Math" panose="02040503050406030204" pitchFamily="18" charset="0"/>
                        </a:rPr>
                        <m:t>,</m:t>
                      </m:r>
                      <m:sSub>
                        <m:sSubPr>
                          <m:ctrlPr>
                            <a:rPr lang="en-US" altLang="zh-CN" sz="1400" b="1" i="1">
                              <a:solidFill>
                                <a:schemeClr val="accent3">
                                  <a:lumMod val="75000"/>
                                </a:schemeClr>
                              </a:solidFill>
                              <a:latin typeface="Cambria Math" panose="02040503050406030204" pitchFamily="18" charset="0"/>
                            </a:rPr>
                          </m:ctrlPr>
                        </m:sSubPr>
                        <m:e>
                          <m:r>
                            <a:rPr lang="en-US" altLang="zh-CN" sz="1400" b="1" i="1">
                              <a:solidFill>
                                <a:schemeClr val="accent3">
                                  <a:lumMod val="75000"/>
                                </a:schemeClr>
                              </a:solidFill>
                              <a:latin typeface="Cambria Math" panose="02040503050406030204" pitchFamily="18" charset="0"/>
                            </a:rPr>
                            <m:t>𝒚</m:t>
                          </m:r>
                        </m:e>
                        <m:sub>
                          <m:r>
                            <a:rPr lang="en-US" altLang="zh-CN" sz="1400" b="1" i="1">
                              <a:solidFill>
                                <a:schemeClr val="accent3">
                                  <a:lumMod val="75000"/>
                                </a:schemeClr>
                              </a:solidFill>
                              <a:latin typeface="Cambria Math" panose="02040503050406030204" pitchFamily="18" charset="0"/>
                            </a:rPr>
                            <m:t>𝟏</m:t>
                          </m:r>
                        </m:sub>
                      </m:sSub>
                      <m:r>
                        <a:rPr lang="en-US" altLang="zh-CN" sz="1400" b="1" i="1" smtClean="0">
                          <a:solidFill>
                            <a:schemeClr val="accent3">
                              <a:lumMod val="75000"/>
                            </a:schemeClr>
                          </a:solidFill>
                          <a:latin typeface="Cambria Math" panose="02040503050406030204" pitchFamily="18" charset="0"/>
                        </a:rPr>
                        <m:t>)</m:t>
                      </m:r>
                    </m:oMath>
                  </m:oMathPara>
                </a14:m>
                <a:endParaRPr lang="zh-CN" altLang="en-US" sz="1400" dirty="0"/>
              </a:p>
            </p:txBody>
          </p:sp>
        </mc:Choice>
        <mc:Fallback xmlns="">
          <p:sp>
            <p:nvSpPr>
              <p:cNvPr id="9" name="矩形 8">
                <a:extLst>
                  <a:ext uri="{FF2B5EF4-FFF2-40B4-BE49-F238E27FC236}">
                    <a16:creationId xmlns:a16="http://schemas.microsoft.com/office/drawing/2014/main" id="{9D691F00-A6C1-41E3-B507-592A8F1B9DD2}"/>
                  </a:ext>
                </a:extLst>
              </p:cNvPr>
              <p:cNvSpPr>
                <a:spLocks noRot="1" noChangeAspect="1" noMove="1" noResize="1" noEditPoints="1" noAdjustHandles="1" noChangeArrowheads="1" noChangeShapeType="1" noTextEdit="1"/>
              </p:cNvSpPr>
              <p:nvPr/>
            </p:nvSpPr>
            <p:spPr>
              <a:xfrm>
                <a:off x="6156176" y="2401143"/>
                <a:ext cx="822597" cy="307777"/>
              </a:xfrm>
              <a:prstGeom prst="rect">
                <a:avLst/>
              </a:prstGeom>
              <a:blipFill>
                <a:blip r:embed="rId6"/>
                <a:stretch>
                  <a:fillRect b="-8000"/>
                </a:stretch>
              </a:blipFill>
            </p:spPr>
            <p:txBody>
              <a:bodyPr/>
              <a:lstStyle/>
              <a:p>
                <a:r>
                  <a:rPr lang="zh-CN" altLang="en-US">
                    <a:noFill/>
                  </a:rPr>
                  <a:t> </a:t>
                </a:r>
              </a:p>
            </p:txBody>
          </p:sp>
        </mc:Fallback>
      </mc:AlternateContent>
      <p:cxnSp>
        <p:nvCxnSpPr>
          <p:cNvPr id="11" name="直接连接符 10">
            <a:extLst>
              <a:ext uri="{FF2B5EF4-FFF2-40B4-BE49-F238E27FC236}">
                <a16:creationId xmlns:a16="http://schemas.microsoft.com/office/drawing/2014/main" id="{AC1E4FCF-D41E-46C8-9F1F-DD79506063A9}"/>
              </a:ext>
            </a:extLst>
          </p:cNvPr>
          <p:cNvCxnSpPr/>
          <p:nvPr/>
        </p:nvCxnSpPr>
        <p:spPr>
          <a:xfrm>
            <a:off x="6444208" y="2708920"/>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D9FA250-ADCE-433F-914C-F9D011890C86}"/>
              </a:ext>
            </a:extLst>
          </p:cNvPr>
          <p:cNvCxnSpPr>
            <a:cxnSpLocks/>
          </p:cNvCxnSpPr>
          <p:nvPr/>
        </p:nvCxnSpPr>
        <p:spPr>
          <a:xfrm>
            <a:off x="6804248" y="2708920"/>
            <a:ext cx="0" cy="93610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D3EDB418-C225-46AD-B9E4-8B8443393037}"/>
                  </a:ext>
                </a:extLst>
              </p:cNvPr>
              <p:cNvSpPr/>
              <p:nvPr/>
            </p:nvSpPr>
            <p:spPr>
              <a:xfrm>
                <a:off x="6032909" y="3462459"/>
                <a:ext cx="81618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accent3">
                              <a:lumMod val="75000"/>
                            </a:schemeClr>
                          </a:solidFill>
                          <a:latin typeface="Cambria Math" panose="02040503050406030204" pitchFamily="18" charset="0"/>
                        </a:rPr>
                        <m:t>(</m:t>
                      </m:r>
                      <m:sSub>
                        <m:sSubPr>
                          <m:ctrlPr>
                            <a:rPr lang="en-US" altLang="zh-CN" sz="1400" b="1" i="1" smtClean="0">
                              <a:solidFill>
                                <a:schemeClr val="accent3">
                                  <a:lumMod val="75000"/>
                                </a:schemeClr>
                              </a:solidFill>
                              <a:latin typeface="Cambria Math" panose="02040503050406030204" pitchFamily="18" charset="0"/>
                            </a:rPr>
                          </m:ctrlPr>
                        </m:sSubPr>
                        <m:e>
                          <m:r>
                            <a:rPr lang="en-US" altLang="zh-CN" sz="1400" b="1" i="1">
                              <a:solidFill>
                                <a:schemeClr val="accent3">
                                  <a:lumMod val="75000"/>
                                </a:schemeClr>
                              </a:solidFill>
                              <a:latin typeface="Cambria Math" panose="02040503050406030204" pitchFamily="18" charset="0"/>
                            </a:rPr>
                            <m:t>𝒙</m:t>
                          </m:r>
                        </m:e>
                        <m:sub>
                          <m:r>
                            <a:rPr lang="en-US" altLang="zh-CN" sz="1400" b="1" i="1">
                              <a:solidFill>
                                <a:schemeClr val="accent3">
                                  <a:lumMod val="75000"/>
                                </a:schemeClr>
                              </a:solidFill>
                              <a:latin typeface="Cambria Math" panose="02040503050406030204" pitchFamily="18" charset="0"/>
                            </a:rPr>
                            <m:t>2</m:t>
                          </m:r>
                        </m:sub>
                      </m:sSub>
                      <m:r>
                        <a:rPr lang="en-US" altLang="zh-CN" sz="1400" b="1" i="1" smtClean="0">
                          <a:solidFill>
                            <a:schemeClr val="accent3">
                              <a:lumMod val="75000"/>
                            </a:schemeClr>
                          </a:solidFill>
                          <a:latin typeface="Cambria Math" panose="02040503050406030204" pitchFamily="18" charset="0"/>
                        </a:rPr>
                        <m:t>,</m:t>
                      </m:r>
                      <m:sSub>
                        <m:sSubPr>
                          <m:ctrlPr>
                            <a:rPr lang="en-US" altLang="zh-CN" sz="1400" b="1" i="1">
                              <a:solidFill>
                                <a:schemeClr val="accent3">
                                  <a:lumMod val="75000"/>
                                </a:schemeClr>
                              </a:solidFill>
                              <a:latin typeface="Cambria Math" panose="02040503050406030204" pitchFamily="18" charset="0"/>
                            </a:rPr>
                          </m:ctrlPr>
                        </m:sSubPr>
                        <m:e>
                          <m:r>
                            <a:rPr lang="en-US" altLang="zh-CN" sz="1400" b="1" i="1">
                              <a:solidFill>
                                <a:schemeClr val="accent3">
                                  <a:lumMod val="75000"/>
                                </a:schemeClr>
                              </a:solidFill>
                              <a:latin typeface="Cambria Math" panose="02040503050406030204" pitchFamily="18" charset="0"/>
                            </a:rPr>
                            <m:t>𝒚</m:t>
                          </m:r>
                        </m:e>
                        <m:sub>
                          <m:r>
                            <a:rPr lang="en-US" altLang="zh-CN" sz="1400" b="1" i="1" smtClean="0">
                              <a:solidFill>
                                <a:schemeClr val="accent3">
                                  <a:lumMod val="75000"/>
                                </a:schemeClr>
                              </a:solidFill>
                              <a:latin typeface="Cambria Math" panose="02040503050406030204" pitchFamily="18" charset="0"/>
                            </a:rPr>
                            <m:t>2</m:t>
                          </m:r>
                        </m:sub>
                      </m:sSub>
                      <m:r>
                        <a:rPr lang="en-US" altLang="zh-CN" sz="1400" b="1" i="1" smtClean="0">
                          <a:solidFill>
                            <a:schemeClr val="accent3">
                              <a:lumMod val="75000"/>
                            </a:schemeClr>
                          </a:solidFill>
                          <a:latin typeface="Cambria Math" panose="02040503050406030204" pitchFamily="18" charset="0"/>
                        </a:rPr>
                        <m:t>)</m:t>
                      </m:r>
                    </m:oMath>
                  </m:oMathPara>
                </a14:m>
                <a:endParaRPr lang="zh-CN" altLang="en-US" sz="1400" dirty="0"/>
              </a:p>
            </p:txBody>
          </p:sp>
        </mc:Choice>
        <mc:Fallback xmlns="">
          <p:sp>
            <p:nvSpPr>
              <p:cNvPr id="16" name="矩形 15">
                <a:extLst>
                  <a:ext uri="{FF2B5EF4-FFF2-40B4-BE49-F238E27FC236}">
                    <a16:creationId xmlns:a16="http://schemas.microsoft.com/office/drawing/2014/main" id="{D3EDB418-C225-46AD-B9E4-8B8443393037}"/>
                  </a:ext>
                </a:extLst>
              </p:cNvPr>
              <p:cNvSpPr>
                <a:spLocks noRot="1" noChangeAspect="1" noMove="1" noResize="1" noEditPoints="1" noAdjustHandles="1" noChangeArrowheads="1" noChangeShapeType="1" noTextEdit="1"/>
              </p:cNvSpPr>
              <p:nvPr/>
            </p:nvSpPr>
            <p:spPr>
              <a:xfrm>
                <a:off x="6032909" y="3462459"/>
                <a:ext cx="816184" cy="307777"/>
              </a:xfrm>
              <a:prstGeom prst="rect">
                <a:avLst/>
              </a:prstGeom>
              <a:blipFill>
                <a:blip r:embed="rId7"/>
                <a:stretch>
                  <a:fillRect b="-8000"/>
                </a:stretch>
              </a:blipFill>
            </p:spPr>
            <p:txBody>
              <a:bodyPr/>
              <a:lstStyle/>
              <a:p>
                <a:r>
                  <a:rPr lang="zh-CN" altLang="en-US">
                    <a:noFill/>
                  </a:rPr>
                  <a:t> </a:t>
                </a:r>
              </a:p>
            </p:txBody>
          </p:sp>
        </mc:Fallback>
      </mc:AlternateContent>
      <p:cxnSp>
        <p:nvCxnSpPr>
          <p:cNvPr id="17" name="直接连接符 16">
            <a:extLst>
              <a:ext uri="{FF2B5EF4-FFF2-40B4-BE49-F238E27FC236}">
                <a16:creationId xmlns:a16="http://schemas.microsoft.com/office/drawing/2014/main" id="{A19C5DDC-AF9E-418E-8486-27721A96AB8D}"/>
              </a:ext>
            </a:extLst>
          </p:cNvPr>
          <p:cNvCxnSpPr>
            <a:cxnSpLocks/>
          </p:cNvCxnSpPr>
          <p:nvPr/>
        </p:nvCxnSpPr>
        <p:spPr>
          <a:xfrm>
            <a:off x="7956376" y="1921460"/>
            <a:ext cx="0" cy="78746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88C9DC58-F425-4970-9B16-C3C6EC4FA875}"/>
                  </a:ext>
                </a:extLst>
              </p:cNvPr>
              <p:cNvSpPr/>
              <p:nvPr/>
            </p:nvSpPr>
            <p:spPr>
              <a:xfrm>
                <a:off x="7140192" y="1744537"/>
                <a:ext cx="81618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accent3">
                              <a:lumMod val="75000"/>
                            </a:schemeClr>
                          </a:solidFill>
                          <a:latin typeface="Cambria Math" panose="02040503050406030204" pitchFamily="18" charset="0"/>
                        </a:rPr>
                        <m:t>(</m:t>
                      </m:r>
                      <m:sSub>
                        <m:sSubPr>
                          <m:ctrlPr>
                            <a:rPr lang="en-US" altLang="zh-CN" sz="1400" b="1" i="1" smtClean="0">
                              <a:solidFill>
                                <a:schemeClr val="accent3">
                                  <a:lumMod val="75000"/>
                                </a:schemeClr>
                              </a:solidFill>
                              <a:latin typeface="Cambria Math" panose="02040503050406030204" pitchFamily="18" charset="0"/>
                            </a:rPr>
                          </m:ctrlPr>
                        </m:sSubPr>
                        <m:e>
                          <m:r>
                            <a:rPr lang="en-US" altLang="zh-CN" sz="1400" b="1" i="1">
                              <a:solidFill>
                                <a:schemeClr val="accent3">
                                  <a:lumMod val="75000"/>
                                </a:schemeClr>
                              </a:solidFill>
                              <a:latin typeface="Cambria Math" panose="02040503050406030204" pitchFamily="18" charset="0"/>
                            </a:rPr>
                            <m:t>𝒙</m:t>
                          </m:r>
                        </m:e>
                        <m:sub>
                          <m:r>
                            <a:rPr lang="en-US" altLang="zh-CN" sz="1400" b="1" i="1">
                              <a:solidFill>
                                <a:schemeClr val="accent3">
                                  <a:lumMod val="75000"/>
                                </a:schemeClr>
                              </a:solidFill>
                              <a:latin typeface="Cambria Math" panose="02040503050406030204" pitchFamily="18" charset="0"/>
                            </a:rPr>
                            <m:t>4</m:t>
                          </m:r>
                        </m:sub>
                      </m:sSub>
                      <m:r>
                        <a:rPr lang="en-US" altLang="zh-CN" sz="1400" b="1" i="1" smtClean="0">
                          <a:solidFill>
                            <a:schemeClr val="accent3">
                              <a:lumMod val="75000"/>
                            </a:schemeClr>
                          </a:solidFill>
                          <a:latin typeface="Cambria Math" panose="02040503050406030204" pitchFamily="18" charset="0"/>
                        </a:rPr>
                        <m:t>,</m:t>
                      </m:r>
                      <m:sSub>
                        <m:sSubPr>
                          <m:ctrlPr>
                            <a:rPr lang="en-US" altLang="zh-CN" sz="1400" b="1" i="1">
                              <a:solidFill>
                                <a:schemeClr val="accent3">
                                  <a:lumMod val="75000"/>
                                </a:schemeClr>
                              </a:solidFill>
                              <a:latin typeface="Cambria Math" panose="02040503050406030204" pitchFamily="18" charset="0"/>
                            </a:rPr>
                          </m:ctrlPr>
                        </m:sSubPr>
                        <m:e>
                          <m:r>
                            <a:rPr lang="en-US" altLang="zh-CN" sz="1400" b="1" i="1">
                              <a:solidFill>
                                <a:schemeClr val="accent3">
                                  <a:lumMod val="75000"/>
                                </a:schemeClr>
                              </a:solidFill>
                              <a:latin typeface="Cambria Math" panose="02040503050406030204" pitchFamily="18" charset="0"/>
                            </a:rPr>
                            <m:t>𝒚</m:t>
                          </m:r>
                        </m:e>
                        <m:sub>
                          <m:r>
                            <a:rPr lang="en-US" altLang="zh-CN" sz="1400" b="1" i="1" smtClean="0">
                              <a:solidFill>
                                <a:schemeClr val="accent3">
                                  <a:lumMod val="75000"/>
                                </a:schemeClr>
                              </a:solidFill>
                              <a:latin typeface="Cambria Math" panose="02040503050406030204" pitchFamily="18" charset="0"/>
                            </a:rPr>
                            <m:t>4</m:t>
                          </m:r>
                        </m:sub>
                      </m:sSub>
                      <m:r>
                        <a:rPr lang="en-US" altLang="zh-CN" sz="1400" b="1" i="1" smtClean="0">
                          <a:solidFill>
                            <a:schemeClr val="accent3">
                              <a:lumMod val="75000"/>
                            </a:schemeClr>
                          </a:solidFill>
                          <a:latin typeface="Cambria Math" panose="02040503050406030204" pitchFamily="18" charset="0"/>
                        </a:rPr>
                        <m:t>)</m:t>
                      </m:r>
                    </m:oMath>
                  </m:oMathPara>
                </a14:m>
                <a:endParaRPr lang="zh-CN" altLang="en-US" sz="1400" dirty="0"/>
              </a:p>
            </p:txBody>
          </p:sp>
        </mc:Choice>
        <mc:Fallback xmlns="">
          <p:sp>
            <p:nvSpPr>
              <p:cNvPr id="19" name="矩形 18">
                <a:extLst>
                  <a:ext uri="{FF2B5EF4-FFF2-40B4-BE49-F238E27FC236}">
                    <a16:creationId xmlns:a16="http://schemas.microsoft.com/office/drawing/2014/main" id="{88C9DC58-F425-4970-9B16-C3C6EC4FA875}"/>
                  </a:ext>
                </a:extLst>
              </p:cNvPr>
              <p:cNvSpPr>
                <a:spLocks noRot="1" noChangeAspect="1" noMove="1" noResize="1" noEditPoints="1" noAdjustHandles="1" noChangeArrowheads="1" noChangeShapeType="1" noTextEdit="1"/>
              </p:cNvSpPr>
              <p:nvPr/>
            </p:nvSpPr>
            <p:spPr>
              <a:xfrm>
                <a:off x="7140192" y="1744537"/>
                <a:ext cx="816184" cy="307777"/>
              </a:xfrm>
              <a:prstGeom prst="rect">
                <a:avLst/>
              </a:prstGeom>
              <a:blipFill>
                <a:blip r:embed="rId8"/>
                <a:stretch>
                  <a:fillRect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4FD82311-0B65-4F65-9AF3-048DFEA470EE}"/>
                  </a:ext>
                </a:extLst>
              </p:cNvPr>
              <p:cNvSpPr/>
              <p:nvPr/>
            </p:nvSpPr>
            <p:spPr>
              <a:xfrm>
                <a:off x="8185776" y="1700808"/>
                <a:ext cx="81618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accent3">
                              <a:lumMod val="75000"/>
                            </a:schemeClr>
                          </a:solidFill>
                          <a:latin typeface="Cambria Math" panose="02040503050406030204" pitchFamily="18" charset="0"/>
                        </a:rPr>
                        <m:t>(</m:t>
                      </m:r>
                      <m:sSub>
                        <m:sSubPr>
                          <m:ctrlPr>
                            <a:rPr lang="en-US" altLang="zh-CN" sz="1400" b="1" i="1" smtClean="0">
                              <a:solidFill>
                                <a:schemeClr val="accent3">
                                  <a:lumMod val="75000"/>
                                </a:schemeClr>
                              </a:solidFill>
                              <a:latin typeface="Cambria Math" panose="02040503050406030204" pitchFamily="18" charset="0"/>
                            </a:rPr>
                          </m:ctrlPr>
                        </m:sSubPr>
                        <m:e>
                          <m:r>
                            <a:rPr lang="en-US" altLang="zh-CN" sz="1400" b="1" i="1">
                              <a:solidFill>
                                <a:schemeClr val="accent3">
                                  <a:lumMod val="75000"/>
                                </a:schemeClr>
                              </a:solidFill>
                              <a:latin typeface="Cambria Math" panose="02040503050406030204" pitchFamily="18" charset="0"/>
                            </a:rPr>
                            <m:t>𝒙</m:t>
                          </m:r>
                        </m:e>
                        <m:sub>
                          <m:r>
                            <a:rPr lang="en-US" altLang="zh-CN" sz="1400" b="1" i="1">
                              <a:solidFill>
                                <a:schemeClr val="accent3">
                                  <a:lumMod val="75000"/>
                                </a:schemeClr>
                              </a:solidFill>
                              <a:latin typeface="Cambria Math" panose="02040503050406030204" pitchFamily="18" charset="0"/>
                            </a:rPr>
                            <m:t>5</m:t>
                          </m:r>
                        </m:sub>
                      </m:sSub>
                      <m:r>
                        <a:rPr lang="en-US" altLang="zh-CN" sz="1400" b="1" i="1" smtClean="0">
                          <a:solidFill>
                            <a:schemeClr val="accent3">
                              <a:lumMod val="75000"/>
                            </a:schemeClr>
                          </a:solidFill>
                          <a:latin typeface="Cambria Math" panose="02040503050406030204" pitchFamily="18" charset="0"/>
                        </a:rPr>
                        <m:t>,</m:t>
                      </m:r>
                      <m:sSub>
                        <m:sSubPr>
                          <m:ctrlPr>
                            <a:rPr lang="en-US" altLang="zh-CN" sz="1400" b="1" i="1">
                              <a:solidFill>
                                <a:schemeClr val="accent3">
                                  <a:lumMod val="75000"/>
                                </a:schemeClr>
                              </a:solidFill>
                              <a:latin typeface="Cambria Math" panose="02040503050406030204" pitchFamily="18" charset="0"/>
                            </a:rPr>
                          </m:ctrlPr>
                        </m:sSubPr>
                        <m:e>
                          <m:r>
                            <a:rPr lang="en-US" altLang="zh-CN" sz="1400" b="1" i="1">
                              <a:solidFill>
                                <a:schemeClr val="accent3">
                                  <a:lumMod val="75000"/>
                                </a:schemeClr>
                              </a:solidFill>
                              <a:latin typeface="Cambria Math" panose="02040503050406030204" pitchFamily="18" charset="0"/>
                            </a:rPr>
                            <m:t>𝒚</m:t>
                          </m:r>
                        </m:e>
                        <m:sub>
                          <m:r>
                            <a:rPr lang="en-US" altLang="zh-CN" sz="1400" b="1" i="1" smtClean="0">
                              <a:solidFill>
                                <a:schemeClr val="accent3">
                                  <a:lumMod val="75000"/>
                                </a:schemeClr>
                              </a:solidFill>
                              <a:latin typeface="Cambria Math" panose="02040503050406030204" pitchFamily="18" charset="0"/>
                            </a:rPr>
                            <m:t>5</m:t>
                          </m:r>
                        </m:sub>
                      </m:sSub>
                      <m:r>
                        <a:rPr lang="en-US" altLang="zh-CN" sz="1400" b="1" i="1" smtClean="0">
                          <a:solidFill>
                            <a:schemeClr val="accent3">
                              <a:lumMod val="75000"/>
                            </a:schemeClr>
                          </a:solidFill>
                          <a:latin typeface="Cambria Math" panose="02040503050406030204" pitchFamily="18" charset="0"/>
                        </a:rPr>
                        <m:t>)</m:t>
                      </m:r>
                    </m:oMath>
                  </m:oMathPara>
                </a14:m>
                <a:endParaRPr lang="zh-CN" altLang="en-US" sz="1400" dirty="0"/>
              </a:p>
            </p:txBody>
          </p:sp>
        </mc:Choice>
        <mc:Fallback xmlns="">
          <p:sp>
            <p:nvSpPr>
              <p:cNvPr id="20" name="矩形 19">
                <a:extLst>
                  <a:ext uri="{FF2B5EF4-FFF2-40B4-BE49-F238E27FC236}">
                    <a16:creationId xmlns:a16="http://schemas.microsoft.com/office/drawing/2014/main" id="{4FD82311-0B65-4F65-9AF3-048DFEA470EE}"/>
                  </a:ext>
                </a:extLst>
              </p:cNvPr>
              <p:cNvSpPr>
                <a:spLocks noRot="1" noChangeAspect="1" noMove="1" noResize="1" noEditPoints="1" noAdjustHandles="1" noChangeArrowheads="1" noChangeShapeType="1" noTextEdit="1"/>
              </p:cNvSpPr>
              <p:nvPr/>
            </p:nvSpPr>
            <p:spPr>
              <a:xfrm>
                <a:off x="8185776" y="1700808"/>
                <a:ext cx="816184" cy="307777"/>
              </a:xfrm>
              <a:prstGeom prst="rect">
                <a:avLst/>
              </a:prstGeom>
              <a:blipFill>
                <a:blip r:embed="rId9"/>
                <a:stretch>
                  <a:fillRect b="-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87169C4-9D51-46B9-BB54-E54BA8D1F649}"/>
                  </a:ext>
                </a:extLst>
              </p:cNvPr>
              <p:cNvSpPr/>
              <p:nvPr/>
            </p:nvSpPr>
            <p:spPr>
              <a:xfrm>
                <a:off x="7164288" y="3281260"/>
                <a:ext cx="81618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accent3">
                              <a:lumMod val="75000"/>
                            </a:schemeClr>
                          </a:solidFill>
                          <a:latin typeface="Cambria Math" panose="02040503050406030204" pitchFamily="18" charset="0"/>
                        </a:rPr>
                        <m:t>(</m:t>
                      </m:r>
                      <m:sSub>
                        <m:sSubPr>
                          <m:ctrlPr>
                            <a:rPr lang="en-US" altLang="zh-CN" sz="1400" b="1" i="1" smtClean="0">
                              <a:solidFill>
                                <a:schemeClr val="accent3">
                                  <a:lumMod val="75000"/>
                                </a:schemeClr>
                              </a:solidFill>
                              <a:latin typeface="Cambria Math" panose="02040503050406030204" pitchFamily="18" charset="0"/>
                            </a:rPr>
                          </m:ctrlPr>
                        </m:sSubPr>
                        <m:e>
                          <m:r>
                            <a:rPr lang="en-US" altLang="zh-CN" sz="1400" b="1" i="1">
                              <a:solidFill>
                                <a:schemeClr val="accent3">
                                  <a:lumMod val="75000"/>
                                </a:schemeClr>
                              </a:solidFill>
                              <a:latin typeface="Cambria Math" panose="02040503050406030204" pitchFamily="18" charset="0"/>
                            </a:rPr>
                            <m:t>𝒙</m:t>
                          </m:r>
                        </m:e>
                        <m:sub>
                          <m:r>
                            <a:rPr lang="en-US" altLang="zh-CN" sz="1400" b="1" i="1">
                              <a:solidFill>
                                <a:schemeClr val="accent3">
                                  <a:lumMod val="75000"/>
                                </a:schemeClr>
                              </a:solidFill>
                              <a:latin typeface="Cambria Math" panose="02040503050406030204" pitchFamily="18" charset="0"/>
                            </a:rPr>
                            <m:t>3</m:t>
                          </m:r>
                        </m:sub>
                      </m:sSub>
                      <m:r>
                        <a:rPr lang="en-US" altLang="zh-CN" sz="1400" b="1" i="1" smtClean="0">
                          <a:solidFill>
                            <a:schemeClr val="accent3">
                              <a:lumMod val="75000"/>
                            </a:schemeClr>
                          </a:solidFill>
                          <a:latin typeface="Cambria Math" panose="02040503050406030204" pitchFamily="18" charset="0"/>
                        </a:rPr>
                        <m:t>,</m:t>
                      </m:r>
                      <m:sSub>
                        <m:sSubPr>
                          <m:ctrlPr>
                            <a:rPr lang="en-US" altLang="zh-CN" sz="1400" b="1" i="1">
                              <a:solidFill>
                                <a:schemeClr val="accent3">
                                  <a:lumMod val="75000"/>
                                </a:schemeClr>
                              </a:solidFill>
                              <a:latin typeface="Cambria Math" panose="02040503050406030204" pitchFamily="18" charset="0"/>
                            </a:rPr>
                          </m:ctrlPr>
                        </m:sSubPr>
                        <m:e>
                          <m:r>
                            <a:rPr lang="en-US" altLang="zh-CN" sz="1400" b="1" i="1">
                              <a:solidFill>
                                <a:schemeClr val="accent3">
                                  <a:lumMod val="75000"/>
                                </a:schemeClr>
                              </a:solidFill>
                              <a:latin typeface="Cambria Math" panose="02040503050406030204" pitchFamily="18" charset="0"/>
                            </a:rPr>
                            <m:t>𝒚</m:t>
                          </m:r>
                        </m:e>
                        <m:sub>
                          <m:r>
                            <a:rPr lang="en-US" altLang="zh-CN" sz="1400" b="1" i="1" smtClean="0">
                              <a:solidFill>
                                <a:schemeClr val="accent3">
                                  <a:lumMod val="75000"/>
                                </a:schemeClr>
                              </a:solidFill>
                              <a:latin typeface="Cambria Math" panose="02040503050406030204" pitchFamily="18" charset="0"/>
                            </a:rPr>
                            <m:t>3</m:t>
                          </m:r>
                        </m:sub>
                      </m:sSub>
                      <m:r>
                        <a:rPr lang="en-US" altLang="zh-CN" sz="1400" b="1" i="1" smtClean="0">
                          <a:solidFill>
                            <a:schemeClr val="accent3">
                              <a:lumMod val="75000"/>
                            </a:schemeClr>
                          </a:solidFill>
                          <a:latin typeface="Cambria Math" panose="02040503050406030204" pitchFamily="18" charset="0"/>
                        </a:rPr>
                        <m:t>)</m:t>
                      </m:r>
                    </m:oMath>
                  </m:oMathPara>
                </a14:m>
                <a:endParaRPr lang="zh-CN" altLang="en-US" sz="1400" dirty="0"/>
              </a:p>
            </p:txBody>
          </p:sp>
        </mc:Choice>
        <mc:Fallback xmlns="">
          <p:sp>
            <p:nvSpPr>
              <p:cNvPr id="21" name="矩形 20">
                <a:extLst>
                  <a:ext uri="{FF2B5EF4-FFF2-40B4-BE49-F238E27FC236}">
                    <a16:creationId xmlns:a16="http://schemas.microsoft.com/office/drawing/2014/main" id="{A87169C4-9D51-46B9-BB54-E54BA8D1F649}"/>
                  </a:ext>
                </a:extLst>
              </p:cNvPr>
              <p:cNvSpPr>
                <a:spLocks noRot="1" noChangeAspect="1" noMove="1" noResize="1" noEditPoints="1" noAdjustHandles="1" noChangeArrowheads="1" noChangeShapeType="1" noTextEdit="1"/>
              </p:cNvSpPr>
              <p:nvPr/>
            </p:nvSpPr>
            <p:spPr>
              <a:xfrm>
                <a:off x="7164288" y="3281260"/>
                <a:ext cx="816184" cy="307777"/>
              </a:xfrm>
              <a:prstGeom prst="rect">
                <a:avLst/>
              </a:prstGeom>
              <a:blipFill>
                <a:blip r:embed="rId10"/>
                <a:stretch>
                  <a:fillRect b="-5882"/>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8F86FC33-AC99-4169-844E-3D2A0BDA6173}"/>
              </a:ext>
            </a:extLst>
          </p:cNvPr>
          <p:cNvSpPr/>
          <p:nvPr/>
        </p:nvSpPr>
        <p:spPr>
          <a:xfrm>
            <a:off x="6307165" y="2080987"/>
            <a:ext cx="1329275" cy="307777"/>
          </a:xfrm>
          <a:prstGeom prst="rect">
            <a:avLst/>
          </a:prstGeom>
          <a:ln>
            <a:solidFill>
              <a:srgbClr val="FB903F"/>
            </a:solidFill>
          </a:ln>
        </p:spPr>
        <p:txBody>
          <a:bodyPr wrap="none">
            <a:spAutoFit/>
          </a:bodyPr>
          <a:lstStyle/>
          <a:p>
            <a:r>
              <a:rPr lang="en-US" altLang="zh-CN" sz="1400" dirty="0"/>
              <a:t>(key, value) pair</a:t>
            </a:r>
            <a:endParaRPr lang="zh-CN" altLang="en-US" sz="1400" dirty="0"/>
          </a:p>
        </p:txBody>
      </p:sp>
      <p:cxnSp>
        <p:nvCxnSpPr>
          <p:cNvPr id="24" name="直接连接符 23">
            <a:extLst>
              <a:ext uri="{FF2B5EF4-FFF2-40B4-BE49-F238E27FC236}">
                <a16:creationId xmlns:a16="http://schemas.microsoft.com/office/drawing/2014/main" id="{76DA71A5-0039-441A-9015-0F4DF83CF260}"/>
              </a:ext>
            </a:extLst>
          </p:cNvPr>
          <p:cNvCxnSpPr>
            <a:cxnSpLocks/>
          </p:cNvCxnSpPr>
          <p:nvPr/>
        </p:nvCxnSpPr>
        <p:spPr>
          <a:xfrm>
            <a:off x="8185776" y="1854696"/>
            <a:ext cx="0" cy="854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C37FCC9-646B-4838-93ED-4832CB88848E}"/>
              </a:ext>
            </a:extLst>
          </p:cNvPr>
          <p:cNvCxnSpPr>
            <a:cxnSpLocks/>
          </p:cNvCxnSpPr>
          <p:nvPr/>
        </p:nvCxnSpPr>
        <p:spPr>
          <a:xfrm>
            <a:off x="7236296" y="2708920"/>
            <a:ext cx="0" cy="720080"/>
          </a:xfrm>
          <a:prstGeom prst="line">
            <a:avLst/>
          </a:prstGeom>
        </p:spPr>
        <p:style>
          <a:lnRef idx="1">
            <a:schemeClr val="accent1"/>
          </a:lnRef>
          <a:fillRef idx="0">
            <a:schemeClr val="accent1"/>
          </a:fillRef>
          <a:effectRef idx="0">
            <a:schemeClr val="accent1"/>
          </a:effectRef>
          <a:fontRef idx="minor">
            <a:schemeClr val="tx1"/>
          </a:fontRef>
        </p:style>
      </p:cxnSp>
      <p:sp>
        <p:nvSpPr>
          <p:cNvPr id="29" name="页脚占位符 28">
            <a:extLst>
              <a:ext uri="{FF2B5EF4-FFF2-40B4-BE49-F238E27FC236}">
                <a16:creationId xmlns:a16="http://schemas.microsoft.com/office/drawing/2014/main" id="{531E6681-74B8-49D9-88C5-D92A7E6D0238}"/>
              </a:ext>
            </a:extLst>
          </p:cNvPr>
          <p:cNvSpPr>
            <a:spLocks noGrp="1"/>
          </p:cNvSpPr>
          <p:nvPr>
            <p:ph type="ftr" sz="quarter" idx="11"/>
          </p:nvPr>
        </p:nvSpPr>
        <p:spPr/>
        <p:txBody>
          <a:bodyPr/>
          <a:lstStyle/>
          <a:p>
            <a:r>
              <a:rPr lang="en-US"/>
              <a:t>CIS 5525</a:t>
            </a:r>
          </a:p>
        </p:txBody>
      </p:sp>
      <p:sp>
        <p:nvSpPr>
          <p:cNvPr id="30" name="灯片编号占位符 29">
            <a:extLst>
              <a:ext uri="{FF2B5EF4-FFF2-40B4-BE49-F238E27FC236}">
                <a16:creationId xmlns:a16="http://schemas.microsoft.com/office/drawing/2014/main" id="{631CB639-C23A-4486-91CA-AF9FEF1719B7}"/>
              </a:ext>
            </a:extLst>
          </p:cNvPr>
          <p:cNvSpPr>
            <a:spLocks noGrp="1"/>
          </p:cNvSpPr>
          <p:nvPr>
            <p:ph type="sldNum" sz="quarter" idx="12"/>
          </p:nvPr>
        </p:nvSpPr>
        <p:spPr/>
        <p:txBody>
          <a:bodyPr/>
          <a:lstStyle/>
          <a:p>
            <a:fld id="{FC5459A1-ACE0-465C-872A-9010E575769A}" type="slidenum">
              <a:rPr lang="en-US" smtClean="0"/>
              <a:pPr/>
              <a:t>8</a:t>
            </a:fld>
            <a:endParaRPr lang="en-US"/>
          </a:p>
        </p:txBody>
      </p:sp>
    </p:spTree>
    <p:extLst>
      <p:ext uri="{BB962C8B-B14F-4D97-AF65-F5344CB8AC3E}">
        <p14:creationId xmlns:p14="http://schemas.microsoft.com/office/powerpoint/2010/main" val="98655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3640196-F222-4B6E-9B39-D9786272517D}"/>
              </a:ext>
            </a:extLst>
          </p:cNvPr>
          <p:cNvSpPr>
            <a:spLocks noGrp="1"/>
          </p:cNvSpPr>
          <p:nvPr>
            <p:ph idx="1"/>
          </p:nvPr>
        </p:nvSpPr>
        <p:spPr>
          <a:xfrm>
            <a:off x="385192" y="1384176"/>
            <a:ext cx="8229600" cy="4525963"/>
          </a:xfrm>
        </p:spPr>
        <p:txBody>
          <a:bodyPr/>
          <a:lstStyle/>
          <a:p>
            <a:r>
              <a:rPr lang="en-US" altLang="zh-CN" dirty="0"/>
              <a:t>Weighing function </a:t>
            </a:r>
            <a:endParaRPr lang="zh-CN" altLang="en-US" dirty="0"/>
          </a:p>
        </p:txBody>
      </p:sp>
      <p:pic>
        <p:nvPicPr>
          <p:cNvPr id="4" name="图片 3">
            <a:extLst>
              <a:ext uri="{FF2B5EF4-FFF2-40B4-BE49-F238E27FC236}">
                <a16:creationId xmlns:a16="http://schemas.microsoft.com/office/drawing/2014/main" id="{60154F78-0F54-46B2-AFE4-372166E61C5B}"/>
              </a:ext>
            </a:extLst>
          </p:cNvPr>
          <p:cNvPicPr>
            <a:picLocks noChangeAspect="1"/>
          </p:cNvPicPr>
          <p:nvPr/>
        </p:nvPicPr>
        <p:blipFill>
          <a:blip r:embed="rId2"/>
          <a:stretch>
            <a:fillRect/>
          </a:stretch>
        </p:blipFill>
        <p:spPr>
          <a:xfrm>
            <a:off x="467544" y="2132856"/>
            <a:ext cx="7658494" cy="4057859"/>
          </a:xfrm>
          <a:prstGeom prst="rect">
            <a:avLst/>
          </a:prstGeom>
        </p:spPr>
      </p:pic>
      <p:pic>
        <p:nvPicPr>
          <p:cNvPr id="5" name="图片 4">
            <a:extLst>
              <a:ext uri="{FF2B5EF4-FFF2-40B4-BE49-F238E27FC236}">
                <a16:creationId xmlns:a16="http://schemas.microsoft.com/office/drawing/2014/main" id="{CEB1A7B9-99CE-45A3-A802-94D8CF2F2599}"/>
              </a:ext>
            </a:extLst>
          </p:cNvPr>
          <p:cNvPicPr>
            <a:picLocks noChangeAspect="1"/>
          </p:cNvPicPr>
          <p:nvPr/>
        </p:nvPicPr>
        <p:blipFill>
          <a:blip r:embed="rId3"/>
          <a:stretch>
            <a:fillRect/>
          </a:stretch>
        </p:blipFill>
        <p:spPr>
          <a:xfrm>
            <a:off x="6782612" y="4077072"/>
            <a:ext cx="2076557" cy="323867"/>
          </a:xfrm>
          <a:prstGeom prst="rect">
            <a:avLst/>
          </a:prstGeom>
        </p:spPr>
      </p:pic>
      <p:sp>
        <p:nvSpPr>
          <p:cNvPr id="7" name="星形: 五角 6">
            <a:extLst>
              <a:ext uri="{FF2B5EF4-FFF2-40B4-BE49-F238E27FC236}">
                <a16:creationId xmlns:a16="http://schemas.microsoft.com/office/drawing/2014/main" id="{D9783E8D-6D3F-4DD9-9932-18A49C81A4FD}"/>
              </a:ext>
            </a:extLst>
          </p:cNvPr>
          <p:cNvSpPr/>
          <p:nvPr/>
        </p:nvSpPr>
        <p:spPr>
          <a:xfrm>
            <a:off x="1619672" y="5516454"/>
            <a:ext cx="360040" cy="360040"/>
          </a:xfrm>
          <a:prstGeom prst="star5">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星形: 五角 8">
            <a:extLst>
              <a:ext uri="{FF2B5EF4-FFF2-40B4-BE49-F238E27FC236}">
                <a16:creationId xmlns:a16="http://schemas.microsoft.com/office/drawing/2014/main" id="{ED5D08BD-E45C-441D-BA24-9CC758C1E445}"/>
              </a:ext>
            </a:extLst>
          </p:cNvPr>
          <p:cNvSpPr/>
          <p:nvPr/>
        </p:nvSpPr>
        <p:spPr>
          <a:xfrm>
            <a:off x="2339752" y="5516454"/>
            <a:ext cx="360040" cy="360040"/>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星形: 五角 9">
            <a:extLst>
              <a:ext uri="{FF2B5EF4-FFF2-40B4-BE49-F238E27FC236}">
                <a16:creationId xmlns:a16="http://schemas.microsoft.com/office/drawing/2014/main" id="{2114EDBA-E6B6-434D-AABB-9D45D4D61F7F}"/>
              </a:ext>
            </a:extLst>
          </p:cNvPr>
          <p:cNvSpPr/>
          <p:nvPr/>
        </p:nvSpPr>
        <p:spPr>
          <a:xfrm>
            <a:off x="3131840" y="5506660"/>
            <a:ext cx="360040" cy="360040"/>
          </a:xfrm>
          <a:prstGeom prst="star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星形: 五角 10">
            <a:extLst>
              <a:ext uri="{FF2B5EF4-FFF2-40B4-BE49-F238E27FC236}">
                <a16:creationId xmlns:a16="http://schemas.microsoft.com/office/drawing/2014/main" id="{97266E06-5DAE-4A48-9362-88D11AE4499B}"/>
              </a:ext>
            </a:extLst>
          </p:cNvPr>
          <p:cNvSpPr/>
          <p:nvPr/>
        </p:nvSpPr>
        <p:spPr>
          <a:xfrm>
            <a:off x="4427984" y="5516454"/>
            <a:ext cx="360040" cy="360040"/>
          </a:xfrm>
          <a:prstGeom prst="star5">
            <a:avLst/>
          </a:prstGeom>
          <a:solidFill>
            <a:srgbClr val="836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星形: 五角 11">
            <a:extLst>
              <a:ext uri="{FF2B5EF4-FFF2-40B4-BE49-F238E27FC236}">
                <a16:creationId xmlns:a16="http://schemas.microsoft.com/office/drawing/2014/main" id="{32A51FD5-1780-4034-BE8F-3371C37EF4ED}"/>
              </a:ext>
            </a:extLst>
          </p:cNvPr>
          <p:cNvSpPr/>
          <p:nvPr/>
        </p:nvSpPr>
        <p:spPr>
          <a:xfrm>
            <a:off x="4881391" y="5506660"/>
            <a:ext cx="360040" cy="360040"/>
          </a:xfrm>
          <a:prstGeom prst="star5">
            <a:avLst/>
          </a:prstGeom>
          <a:solidFill>
            <a:srgbClr val="C93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六边形 12">
            <a:extLst>
              <a:ext uri="{FF2B5EF4-FFF2-40B4-BE49-F238E27FC236}">
                <a16:creationId xmlns:a16="http://schemas.microsoft.com/office/drawing/2014/main" id="{3BB6E86C-932A-4AD2-B63E-FAFEFD30C3E7}"/>
              </a:ext>
            </a:extLst>
          </p:cNvPr>
          <p:cNvSpPr/>
          <p:nvPr/>
        </p:nvSpPr>
        <p:spPr>
          <a:xfrm>
            <a:off x="3725329" y="5802127"/>
            <a:ext cx="237383" cy="216024"/>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E433F7F2-D6D4-44C7-8AF4-02B725E1BB88}"/>
                  </a:ext>
                </a:extLst>
              </p:cNvPr>
              <p:cNvSpPr/>
              <p:nvPr/>
            </p:nvSpPr>
            <p:spPr>
              <a:xfrm>
                <a:off x="830993" y="2317214"/>
                <a:ext cx="1112741" cy="369332"/>
              </a:xfrm>
              <a:prstGeom prst="rect">
                <a:avLst/>
              </a:prstGeom>
            </p:spPr>
            <p:txBody>
              <a:bodyPr wrap="none">
                <a:spAutoFit/>
              </a:bodyPr>
              <a:lstStyle/>
              <a:p>
                <a14:m>
                  <m:oMath xmlns:m="http://schemas.openxmlformats.org/officeDocument/2006/math">
                    <m:r>
                      <a:rPr lang="zh-CN" altLang="en-US" b="1" i="1" smtClean="0">
                        <a:solidFill>
                          <a:srgbClr val="7062A4"/>
                        </a:solidFill>
                        <a:latin typeface="Cambria Math" panose="02040503050406030204" pitchFamily="18" charset="0"/>
                      </a:rPr>
                      <m:t>𝜶</m:t>
                    </m:r>
                    <m:r>
                      <a:rPr lang="en-US" altLang="zh-CN" b="1" i="1">
                        <a:solidFill>
                          <a:srgbClr val="7062A4"/>
                        </a:solidFill>
                        <a:latin typeface="Cambria Math" panose="02040503050406030204" pitchFamily="18" charset="0"/>
                      </a:rPr>
                      <m:t>(</m:t>
                    </m:r>
                    <m:r>
                      <a:rPr lang="en-US" altLang="zh-CN" b="1" i="1" smtClean="0">
                        <a:solidFill>
                          <a:srgbClr val="7062A4"/>
                        </a:solidFill>
                        <a:latin typeface="Cambria Math" panose="02040503050406030204" pitchFamily="18" charset="0"/>
                      </a:rPr>
                      <m:t>𝒙</m:t>
                    </m:r>
                    <m:r>
                      <a:rPr lang="en-US" altLang="zh-CN" b="1" i="1">
                        <a:solidFill>
                          <a:srgbClr val="7062A4"/>
                        </a:solidFill>
                        <a:latin typeface="Cambria Math" panose="02040503050406030204" pitchFamily="18" charset="0"/>
                      </a:rPr>
                      <m:t>,</m:t>
                    </m:r>
                    <m:sSub>
                      <m:sSubPr>
                        <m:ctrlPr>
                          <a:rPr lang="en-US" altLang="zh-CN" b="1" i="1">
                            <a:solidFill>
                              <a:srgbClr val="7062A4"/>
                            </a:solidFill>
                            <a:latin typeface="Cambria Math" panose="02040503050406030204" pitchFamily="18" charset="0"/>
                          </a:rPr>
                        </m:ctrlPr>
                      </m:sSubPr>
                      <m:e>
                        <m:r>
                          <a:rPr lang="en-US" altLang="zh-CN" b="1" i="1">
                            <a:solidFill>
                              <a:srgbClr val="7062A4"/>
                            </a:solidFill>
                            <a:latin typeface="Cambria Math" panose="02040503050406030204" pitchFamily="18" charset="0"/>
                          </a:rPr>
                          <m:t>𝒙</m:t>
                        </m:r>
                      </m:e>
                      <m:sub>
                        <m:r>
                          <a:rPr lang="en-US" altLang="zh-CN" b="1" i="1" smtClean="0">
                            <a:solidFill>
                              <a:srgbClr val="7062A4"/>
                            </a:solidFill>
                            <a:latin typeface="Cambria Math" panose="02040503050406030204" pitchFamily="18" charset="0"/>
                          </a:rPr>
                          <m:t>𝟏</m:t>
                        </m:r>
                      </m:sub>
                    </m:sSub>
                    <m:r>
                      <a:rPr lang="en-US" altLang="zh-CN" b="1" i="1">
                        <a:solidFill>
                          <a:srgbClr val="7062A4"/>
                        </a:solidFill>
                        <a:latin typeface="Cambria Math" panose="02040503050406030204" pitchFamily="18" charset="0"/>
                      </a:rPr>
                      <m:t>)</m:t>
                    </m:r>
                  </m:oMath>
                </a14:m>
                <a:r>
                  <a:rPr lang="en-US" altLang="zh-CN" b="1" dirty="0">
                    <a:solidFill>
                      <a:srgbClr val="7062A4"/>
                    </a:solidFill>
                  </a:rPr>
                  <a:t>: </a:t>
                </a:r>
                <a:endParaRPr lang="zh-CN" altLang="en-US" dirty="0">
                  <a:solidFill>
                    <a:srgbClr val="7062A4"/>
                  </a:solidFill>
                </a:endParaRPr>
              </a:p>
            </p:txBody>
          </p:sp>
        </mc:Choice>
        <mc:Fallback xmlns="">
          <p:sp>
            <p:nvSpPr>
              <p:cNvPr id="14" name="矩形 13">
                <a:extLst>
                  <a:ext uri="{FF2B5EF4-FFF2-40B4-BE49-F238E27FC236}">
                    <a16:creationId xmlns:a16="http://schemas.microsoft.com/office/drawing/2014/main" id="{E433F7F2-D6D4-44C7-8AF4-02B725E1BB88}"/>
                  </a:ext>
                </a:extLst>
              </p:cNvPr>
              <p:cNvSpPr>
                <a:spLocks noRot="1" noChangeAspect="1" noMove="1" noResize="1" noEditPoints="1" noAdjustHandles="1" noChangeArrowheads="1" noChangeShapeType="1" noTextEdit="1"/>
              </p:cNvSpPr>
              <p:nvPr/>
            </p:nvSpPr>
            <p:spPr>
              <a:xfrm>
                <a:off x="830993" y="2317214"/>
                <a:ext cx="1112741" cy="369332"/>
              </a:xfrm>
              <a:prstGeom prst="rect">
                <a:avLst/>
              </a:prstGeom>
              <a:blipFill>
                <a:blip r:embed="rId4"/>
                <a:stretch>
                  <a:fillRect t="-8197" r="-3825"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004513D2-4468-4BD5-A288-B2DB7ADCA321}"/>
                  </a:ext>
                </a:extLst>
              </p:cNvPr>
              <p:cNvSpPr/>
              <p:nvPr/>
            </p:nvSpPr>
            <p:spPr>
              <a:xfrm>
                <a:off x="1584916" y="5223776"/>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7062A4"/>
                              </a:solidFill>
                              <a:latin typeface="Cambria Math" panose="02040503050406030204" pitchFamily="18" charset="0"/>
                            </a:rPr>
                          </m:ctrlPr>
                        </m:sSubPr>
                        <m:e>
                          <m:r>
                            <a:rPr lang="en-US" altLang="zh-CN" b="1" i="1">
                              <a:solidFill>
                                <a:srgbClr val="7062A4"/>
                              </a:solidFill>
                              <a:latin typeface="Cambria Math" panose="02040503050406030204" pitchFamily="18" charset="0"/>
                            </a:rPr>
                            <m:t>𝒙</m:t>
                          </m:r>
                        </m:e>
                        <m:sub>
                          <m:r>
                            <a:rPr lang="en-US" altLang="zh-CN" b="1" i="1">
                              <a:solidFill>
                                <a:srgbClr val="7062A4"/>
                              </a:solidFill>
                              <a:latin typeface="Cambria Math" panose="02040503050406030204" pitchFamily="18" charset="0"/>
                            </a:rPr>
                            <m:t>𝟏</m:t>
                          </m:r>
                        </m:sub>
                      </m:sSub>
                    </m:oMath>
                  </m:oMathPara>
                </a14:m>
                <a:endParaRPr lang="zh-CN" altLang="en-US" dirty="0">
                  <a:solidFill>
                    <a:srgbClr val="7062A4"/>
                  </a:solidFill>
                </a:endParaRPr>
              </a:p>
            </p:txBody>
          </p:sp>
        </mc:Choice>
        <mc:Fallback xmlns="">
          <p:sp>
            <p:nvSpPr>
              <p:cNvPr id="15" name="矩形 14">
                <a:extLst>
                  <a:ext uri="{FF2B5EF4-FFF2-40B4-BE49-F238E27FC236}">
                    <a16:creationId xmlns:a16="http://schemas.microsoft.com/office/drawing/2014/main" id="{004513D2-4468-4BD5-A288-B2DB7ADCA321}"/>
                  </a:ext>
                </a:extLst>
              </p:cNvPr>
              <p:cNvSpPr>
                <a:spLocks noRot="1" noChangeAspect="1" noMove="1" noResize="1" noEditPoints="1" noAdjustHandles="1" noChangeArrowheads="1" noChangeShapeType="1" noTextEdit="1"/>
              </p:cNvSpPr>
              <p:nvPr/>
            </p:nvSpPr>
            <p:spPr>
              <a:xfrm>
                <a:off x="1584916" y="5223776"/>
                <a:ext cx="481157"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20EC03D2-D1B2-4225-86E9-6C0B4309522B}"/>
                  </a:ext>
                </a:extLst>
              </p:cNvPr>
              <p:cNvSpPr/>
              <p:nvPr/>
            </p:nvSpPr>
            <p:spPr>
              <a:xfrm>
                <a:off x="2016002" y="2118572"/>
                <a:ext cx="1112741" cy="369332"/>
              </a:xfrm>
              <a:prstGeom prst="rect">
                <a:avLst/>
              </a:prstGeom>
            </p:spPr>
            <p:txBody>
              <a:bodyPr wrap="none">
                <a:spAutoFit/>
              </a:bodyPr>
              <a:lstStyle/>
              <a:p>
                <a14:m>
                  <m:oMath xmlns:m="http://schemas.openxmlformats.org/officeDocument/2006/math">
                    <m:r>
                      <a:rPr lang="zh-CN" altLang="en-US" b="1" i="1" smtClean="0">
                        <a:solidFill>
                          <a:srgbClr val="599344"/>
                        </a:solidFill>
                        <a:latin typeface="Cambria Math" panose="02040503050406030204" pitchFamily="18" charset="0"/>
                      </a:rPr>
                      <m:t>𝜶</m:t>
                    </m:r>
                    <m:r>
                      <a:rPr lang="en-US" altLang="zh-CN" b="1" i="1">
                        <a:solidFill>
                          <a:srgbClr val="599344"/>
                        </a:solidFill>
                        <a:latin typeface="Cambria Math" panose="02040503050406030204" pitchFamily="18" charset="0"/>
                      </a:rPr>
                      <m:t>(</m:t>
                    </m:r>
                    <m:r>
                      <a:rPr lang="en-US" altLang="zh-CN" b="1" i="1" smtClean="0">
                        <a:solidFill>
                          <a:srgbClr val="599344"/>
                        </a:solidFill>
                        <a:latin typeface="Cambria Math" panose="02040503050406030204" pitchFamily="18" charset="0"/>
                      </a:rPr>
                      <m:t>𝒙</m:t>
                    </m:r>
                    <m:r>
                      <a:rPr lang="en-US" altLang="zh-CN" b="1" i="1">
                        <a:solidFill>
                          <a:srgbClr val="599344"/>
                        </a:solidFill>
                        <a:latin typeface="Cambria Math" panose="02040503050406030204" pitchFamily="18" charset="0"/>
                      </a:rPr>
                      <m:t>,</m:t>
                    </m:r>
                    <m:sSub>
                      <m:sSubPr>
                        <m:ctrlPr>
                          <a:rPr lang="en-US" altLang="zh-CN" b="1" i="1">
                            <a:solidFill>
                              <a:srgbClr val="599344"/>
                            </a:solidFill>
                            <a:latin typeface="Cambria Math" panose="02040503050406030204" pitchFamily="18" charset="0"/>
                          </a:rPr>
                        </m:ctrlPr>
                      </m:sSubPr>
                      <m:e>
                        <m:r>
                          <a:rPr lang="en-US" altLang="zh-CN" b="1" i="1">
                            <a:solidFill>
                              <a:srgbClr val="599344"/>
                            </a:solidFill>
                            <a:latin typeface="Cambria Math" panose="02040503050406030204" pitchFamily="18" charset="0"/>
                          </a:rPr>
                          <m:t>𝒙</m:t>
                        </m:r>
                      </m:e>
                      <m:sub>
                        <m:r>
                          <a:rPr lang="en-US" altLang="zh-CN" b="1" i="1" smtClean="0">
                            <a:solidFill>
                              <a:srgbClr val="599344"/>
                            </a:solidFill>
                            <a:latin typeface="Cambria Math" panose="02040503050406030204" pitchFamily="18" charset="0"/>
                          </a:rPr>
                          <m:t>𝟏</m:t>
                        </m:r>
                      </m:sub>
                    </m:sSub>
                    <m:r>
                      <a:rPr lang="en-US" altLang="zh-CN" b="1" i="1">
                        <a:solidFill>
                          <a:srgbClr val="599344"/>
                        </a:solidFill>
                        <a:latin typeface="Cambria Math" panose="02040503050406030204" pitchFamily="18" charset="0"/>
                      </a:rPr>
                      <m:t>)</m:t>
                    </m:r>
                  </m:oMath>
                </a14:m>
                <a:r>
                  <a:rPr lang="en-US" altLang="zh-CN" b="1" dirty="0">
                    <a:solidFill>
                      <a:srgbClr val="599344"/>
                    </a:solidFill>
                  </a:rPr>
                  <a:t>: </a:t>
                </a:r>
                <a:endParaRPr lang="zh-CN" altLang="en-US" dirty="0">
                  <a:solidFill>
                    <a:srgbClr val="599344"/>
                  </a:solidFill>
                </a:endParaRPr>
              </a:p>
            </p:txBody>
          </p:sp>
        </mc:Choice>
        <mc:Fallback xmlns="">
          <p:sp>
            <p:nvSpPr>
              <p:cNvPr id="16" name="矩形 15">
                <a:extLst>
                  <a:ext uri="{FF2B5EF4-FFF2-40B4-BE49-F238E27FC236}">
                    <a16:creationId xmlns:a16="http://schemas.microsoft.com/office/drawing/2014/main" id="{20EC03D2-D1B2-4225-86E9-6C0B4309522B}"/>
                  </a:ext>
                </a:extLst>
              </p:cNvPr>
              <p:cNvSpPr>
                <a:spLocks noRot="1" noChangeAspect="1" noMove="1" noResize="1" noEditPoints="1" noAdjustHandles="1" noChangeArrowheads="1" noChangeShapeType="1" noTextEdit="1"/>
              </p:cNvSpPr>
              <p:nvPr/>
            </p:nvSpPr>
            <p:spPr>
              <a:xfrm>
                <a:off x="2016002" y="2118572"/>
                <a:ext cx="1112741" cy="369332"/>
              </a:xfrm>
              <a:prstGeom prst="rect">
                <a:avLst/>
              </a:prstGeom>
              <a:blipFill>
                <a:blip r:embed="rId6"/>
                <a:stretch>
                  <a:fillRect t="-10000" r="-3846"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8EF5685B-25D8-4528-AC14-A11620529CCC}"/>
                  </a:ext>
                </a:extLst>
              </p:cNvPr>
              <p:cNvSpPr/>
              <p:nvPr/>
            </p:nvSpPr>
            <p:spPr>
              <a:xfrm>
                <a:off x="2380573" y="5223776"/>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599344"/>
                              </a:solidFill>
                              <a:latin typeface="Cambria Math" panose="02040503050406030204" pitchFamily="18" charset="0"/>
                            </a:rPr>
                          </m:ctrlPr>
                        </m:sSubPr>
                        <m:e>
                          <m:r>
                            <a:rPr lang="en-US" altLang="zh-CN" b="1" i="1">
                              <a:solidFill>
                                <a:srgbClr val="599344"/>
                              </a:solidFill>
                              <a:latin typeface="Cambria Math" panose="02040503050406030204" pitchFamily="18" charset="0"/>
                            </a:rPr>
                            <m:t>𝒙</m:t>
                          </m:r>
                        </m:e>
                        <m:sub>
                          <m:r>
                            <a:rPr lang="en-US" altLang="zh-CN" b="1" i="1" smtClean="0">
                              <a:solidFill>
                                <a:srgbClr val="599344"/>
                              </a:solidFill>
                              <a:latin typeface="Cambria Math" panose="02040503050406030204" pitchFamily="18" charset="0"/>
                            </a:rPr>
                            <m:t>𝟐</m:t>
                          </m:r>
                        </m:sub>
                      </m:sSub>
                    </m:oMath>
                  </m:oMathPara>
                </a14:m>
                <a:endParaRPr lang="zh-CN" altLang="en-US" dirty="0">
                  <a:solidFill>
                    <a:srgbClr val="599344"/>
                  </a:solidFill>
                </a:endParaRPr>
              </a:p>
            </p:txBody>
          </p:sp>
        </mc:Choice>
        <mc:Fallback xmlns="">
          <p:sp>
            <p:nvSpPr>
              <p:cNvPr id="17" name="矩形 16">
                <a:extLst>
                  <a:ext uri="{FF2B5EF4-FFF2-40B4-BE49-F238E27FC236}">
                    <a16:creationId xmlns:a16="http://schemas.microsoft.com/office/drawing/2014/main" id="{8EF5685B-25D8-4528-AC14-A11620529CCC}"/>
                  </a:ext>
                </a:extLst>
              </p:cNvPr>
              <p:cNvSpPr>
                <a:spLocks noRot="1" noChangeAspect="1" noMove="1" noResize="1" noEditPoints="1" noAdjustHandles="1" noChangeArrowheads="1" noChangeShapeType="1" noTextEdit="1"/>
              </p:cNvSpPr>
              <p:nvPr/>
            </p:nvSpPr>
            <p:spPr>
              <a:xfrm>
                <a:off x="2380573" y="5223776"/>
                <a:ext cx="481157"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4E84932F-E219-42B3-8709-CD06A9CC891C}"/>
                  </a:ext>
                </a:extLst>
              </p:cNvPr>
              <p:cNvSpPr/>
              <p:nvPr/>
            </p:nvSpPr>
            <p:spPr>
              <a:xfrm>
                <a:off x="2963418" y="2118572"/>
                <a:ext cx="1109535" cy="369332"/>
              </a:xfrm>
              <a:prstGeom prst="rect">
                <a:avLst/>
              </a:prstGeom>
            </p:spPr>
            <p:txBody>
              <a:bodyPr wrap="none">
                <a:spAutoFit/>
              </a:bodyPr>
              <a:lstStyle/>
              <a:p>
                <a14:m>
                  <m:oMath xmlns:m="http://schemas.openxmlformats.org/officeDocument/2006/math">
                    <m:r>
                      <a:rPr lang="zh-CN" altLang="en-US" b="1" i="1" smtClean="0">
                        <a:solidFill>
                          <a:srgbClr val="FB903F"/>
                        </a:solidFill>
                        <a:latin typeface="Cambria Math" panose="02040503050406030204" pitchFamily="18" charset="0"/>
                      </a:rPr>
                      <m:t>𝜶</m:t>
                    </m:r>
                    <m:r>
                      <a:rPr lang="en-US" altLang="zh-CN" b="1" i="1">
                        <a:solidFill>
                          <a:srgbClr val="FB903F"/>
                        </a:solidFill>
                        <a:latin typeface="Cambria Math" panose="02040503050406030204" pitchFamily="18" charset="0"/>
                      </a:rPr>
                      <m:t>(</m:t>
                    </m:r>
                    <m:r>
                      <a:rPr lang="en-US" altLang="zh-CN" b="1" i="1" smtClean="0">
                        <a:solidFill>
                          <a:srgbClr val="FB903F"/>
                        </a:solidFill>
                        <a:latin typeface="Cambria Math" panose="02040503050406030204" pitchFamily="18" charset="0"/>
                      </a:rPr>
                      <m:t>𝒙</m:t>
                    </m:r>
                    <m:r>
                      <a:rPr lang="en-US" altLang="zh-CN" b="1" i="1">
                        <a:solidFill>
                          <a:srgbClr val="FB903F"/>
                        </a:solidFill>
                        <a:latin typeface="Cambria Math" panose="02040503050406030204" pitchFamily="18" charset="0"/>
                      </a:rPr>
                      <m:t>,</m:t>
                    </m:r>
                    <m:sSub>
                      <m:sSubPr>
                        <m:ctrlPr>
                          <a:rPr lang="en-US" altLang="zh-CN" b="1" i="1">
                            <a:solidFill>
                              <a:srgbClr val="FB903F"/>
                            </a:solidFill>
                            <a:latin typeface="Cambria Math" panose="02040503050406030204" pitchFamily="18" charset="0"/>
                          </a:rPr>
                        </m:ctrlPr>
                      </m:sSubPr>
                      <m:e>
                        <m:r>
                          <a:rPr lang="en-US" altLang="zh-CN" b="1" i="1">
                            <a:solidFill>
                              <a:srgbClr val="FB903F"/>
                            </a:solidFill>
                            <a:latin typeface="Cambria Math" panose="02040503050406030204" pitchFamily="18" charset="0"/>
                          </a:rPr>
                          <m:t>𝒙</m:t>
                        </m:r>
                      </m:e>
                      <m:sub>
                        <m:r>
                          <a:rPr lang="en-US" altLang="zh-CN" b="1" i="1">
                            <a:solidFill>
                              <a:srgbClr val="FB903F"/>
                            </a:solidFill>
                            <a:latin typeface="Cambria Math" panose="02040503050406030204" pitchFamily="18" charset="0"/>
                          </a:rPr>
                          <m:t>3</m:t>
                        </m:r>
                      </m:sub>
                    </m:sSub>
                    <m:r>
                      <a:rPr lang="en-US" altLang="zh-CN" b="1" i="1">
                        <a:solidFill>
                          <a:srgbClr val="FB903F"/>
                        </a:solidFill>
                        <a:latin typeface="Cambria Math" panose="02040503050406030204" pitchFamily="18" charset="0"/>
                      </a:rPr>
                      <m:t>)</m:t>
                    </m:r>
                  </m:oMath>
                </a14:m>
                <a:r>
                  <a:rPr lang="en-US" altLang="zh-CN" b="1" dirty="0">
                    <a:solidFill>
                      <a:srgbClr val="FB903F"/>
                    </a:solidFill>
                  </a:rPr>
                  <a:t>: </a:t>
                </a:r>
                <a:endParaRPr lang="zh-CN" altLang="en-US" dirty="0">
                  <a:solidFill>
                    <a:srgbClr val="FB903F"/>
                  </a:solidFill>
                </a:endParaRPr>
              </a:p>
            </p:txBody>
          </p:sp>
        </mc:Choice>
        <mc:Fallback xmlns="">
          <p:sp>
            <p:nvSpPr>
              <p:cNvPr id="18" name="矩形 17">
                <a:extLst>
                  <a:ext uri="{FF2B5EF4-FFF2-40B4-BE49-F238E27FC236}">
                    <a16:creationId xmlns:a16="http://schemas.microsoft.com/office/drawing/2014/main" id="{4E84932F-E219-42B3-8709-CD06A9CC891C}"/>
                  </a:ext>
                </a:extLst>
              </p:cNvPr>
              <p:cNvSpPr>
                <a:spLocks noRot="1" noChangeAspect="1" noMove="1" noResize="1" noEditPoints="1" noAdjustHandles="1" noChangeArrowheads="1" noChangeShapeType="1" noTextEdit="1"/>
              </p:cNvSpPr>
              <p:nvPr/>
            </p:nvSpPr>
            <p:spPr>
              <a:xfrm>
                <a:off x="2963418" y="2118572"/>
                <a:ext cx="1109535" cy="369332"/>
              </a:xfrm>
              <a:prstGeom prst="rect">
                <a:avLst/>
              </a:prstGeom>
              <a:blipFill>
                <a:blip r:embed="rId8"/>
                <a:stretch>
                  <a:fillRect t="-10000" r="-3846"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FC74CF4A-EFB4-4C0D-8217-ED7D3BD7A862}"/>
                  </a:ext>
                </a:extLst>
              </p:cNvPr>
              <p:cNvSpPr/>
              <p:nvPr/>
            </p:nvSpPr>
            <p:spPr>
              <a:xfrm>
                <a:off x="3116777" y="5223776"/>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FB903F"/>
                              </a:solidFill>
                              <a:latin typeface="Cambria Math" panose="02040503050406030204" pitchFamily="18" charset="0"/>
                            </a:rPr>
                          </m:ctrlPr>
                        </m:sSubPr>
                        <m:e>
                          <m:r>
                            <a:rPr lang="en-US" altLang="zh-CN" b="1" i="1">
                              <a:solidFill>
                                <a:srgbClr val="FB903F"/>
                              </a:solidFill>
                              <a:latin typeface="Cambria Math" panose="02040503050406030204" pitchFamily="18" charset="0"/>
                            </a:rPr>
                            <m:t>𝒙</m:t>
                          </m:r>
                        </m:e>
                        <m:sub>
                          <m:r>
                            <a:rPr lang="en-US" altLang="zh-CN" b="1" i="1" smtClean="0">
                              <a:solidFill>
                                <a:srgbClr val="FB903F"/>
                              </a:solidFill>
                              <a:latin typeface="Cambria Math" panose="02040503050406030204" pitchFamily="18" charset="0"/>
                            </a:rPr>
                            <m:t>𝟑</m:t>
                          </m:r>
                        </m:sub>
                      </m:sSub>
                    </m:oMath>
                  </m:oMathPara>
                </a14:m>
                <a:endParaRPr lang="zh-CN" altLang="en-US" dirty="0">
                  <a:solidFill>
                    <a:srgbClr val="FB903F"/>
                  </a:solidFill>
                </a:endParaRPr>
              </a:p>
            </p:txBody>
          </p:sp>
        </mc:Choice>
        <mc:Fallback xmlns="">
          <p:sp>
            <p:nvSpPr>
              <p:cNvPr id="19" name="矩形 18">
                <a:extLst>
                  <a:ext uri="{FF2B5EF4-FFF2-40B4-BE49-F238E27FC236}">
                    <a16:creationId xmlns:a16="http://schemas.microsoft.com/office/drawing/2014/main" id="{FC74CF4A-EFB4-4C0D-8217-ED7D3BD7A862}"/>
                  </a:ext>
                </a:extLst>
              </p:cNvPr>
              <p:cNvSpPr>
                <a:spLocks noRot="1" noChangeAspect="1" noMove="1" noResize="1" noEditPoints="1" noAdjustHandles="1" noChangeArrowheads="1" noChangeShapeType="1" noTextEdit="1"/>
              </p:cNvSpPr>
              <p:nvPr/>
            </p:nvSpPr>
            <p:spPr>
              <a:xfrm>
                <a:off x="3116777" y="5223776"/>
                <a:ext cx="481157"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3D4D6E1D-4AAD-431B-ABDC-F79FADDBDD43}"/>
                  </a:ext>
                </a:extLst>
              </p:cNvPr>
              <p:cNvSpPr/>
              <p:nvPr/>
            </p:nvSpPr>
            <p:spPr>
              <a:xfrm>
                <a:off x="4114129" y="2106650"/>
                <a:ext cx="1109535" cy="369332"/>
              </a:xfrm>
              <a:prstGeom prst="rect">
                <a:avLst/>
              </a:prstGeom>
            </p:spPr>
            <p:txBody>
              <a:bodyPr wrap="none">
                <a:spAutoFit/>
              </a:bodyPr>
              <a:lstStyle/>
              <a:p>
                <a14:m>
                  <m:oMath xmlns:m="http://schemas.openxmlformats.org/officeDocument/2006/math">
                    <m:r>
                      <a:rPr lang="zh-CN" altLang="en-US" b="1" i="1" smtClean="0">
                        <a:solidFill>
                          <a:srgbClr val="7C524C"/>
                        </a:solidFill>
                        <a:latin typeface="Cambria Math" panose="02040503050406030204" pitchFamily="18" charset="0"/>
                      </a:rPr>
                      <m:t>𝜶</m:t>
                    </m:r>
                    <m:r>
                      <a:rPr lang="en-US" altLang="zh-CN" b="1" i="1">
                        <a:solidFill>
                          <a:srgbClr val="7C524C"/>
                        </a:solidFill>
                        <a:latin typeface="Cambria Math" panose="02040503050406030204" pitchFamily="18" charset="0"/>
                      </a:rPr>
                      <m:t>(</m:t>
                    </m:r>
                    <m:r>
                      <a:rPr lang="en-US" altLang="zh-CN" b="1" i="1" smtClean="0">
                        <a:solidFill>
                          <a:srgbClr val="7C524C"/>
                        </a:solidFill>
                        <a:latin typeface="Cambria Math" panose="02040503050406030204" pitchFamily="18" charset="0"/>
                      </a:rPr>
                      <m:t>𝒙</m:t>
                    </m:r>
                    <m:r>
                      <a:rPr lang="en-US" altLang="zh-CN" b="1" i="1">
                        <a:solidFill>
                          <a:srgbClr val="7C524C"/>
                        </a:solidFill>
                        <a:latin typeface="Cambria Math" panose="02040503050406030204" pitchFamily="18" charset="0"/>
                      </a:rPr>
                      <m:t>,</m:t>
                    </m:r>
                    <m:sSub>
                      <m:sSubPr>
                        <m:ctrlPr>
                          <a:rPr lang="en-US" altLang="zh-CN" b="1" i="1">
                            <a:solidFill>
                              <a:srgbClr val="7C524C"/>
                            </a:solidFill>
                            <a:latin typeface="Cambria Math" panose="02040503050406030204" pitchFamily="18" charset="0"/>
                          </a:rPr>
                        </m:ctrlPr>
                      </m:sSubPr>
                      <m:e>
                        <m:r>
                          <a:rPr lang="en-US" altLang="zh-CN" b="1" i="1">
                            <a:solidFill>
                              <a:srgbClr val="7C524C"/>
                            </a:solidFill>
                            <a:latin typeface="Cambria Math" panose="02040503050406030204" pitchFamily="18" charset="0"/>
                          </a:rPr>
                          <m:t>𝒙</m:t>
                        </m:r>
                      </m:e>
                      <m:sub>
                        <m:r>
                          <a:rPr lang="en-US" altLang="zh-CN" b="1" i="1">
                            <a:solidFill>
                              <a:srgbClr val="7C524C"/>
                            </a:solidFill>
                            <a:latin typeface="Cambria Math" panose="02040503050406030204" pitchFamily="18" charset="0"/>
                          </a:rPr>
                          <m:t>4</m:t>
                        </m:r>
                      </m:sub>
                    </m:sSub>
                    <m:r>
                      <a:rPr lang="en-US" altLang="zh-CN" b="1" i="1">
                        <a:solidFill>
                          <a:srgbClr val="7C524C"/>
                        </a:solidFill>
                        <a:latin typeface="Cambria Math" panose="02040503050406030204" pitchFamily="18" charset="0"/>
                      </a:rPr>
                      <m:t>)</m:t>
                    </m:r>
                  </m:oMath>
                </a14:m>
                <a:r>
                  <a:rPr lang="en-US" altLang="zh-CN" b="1" dirty="0">
                    <a:solidFill>
                      <a:srgbClr val="7C524C"/>
                    </a:solidFill>
                  </a:rPr>
                  <a:t>: </a:t>
                </a:r>
                <a:endParaRPr lang="zh-CN" altLang="en-US" dirty="0">
                  <a:solidFill>
                    <a:srgbClr val="7C524C"/>
                  </a:solidFill>
                </a:endParaRPr>
              </a:p>
            </p:txBody>
          </p:sp>
        </mc:Choice>
        <mc:Fallback xmlns="">
          <p:sp>
            <p:nvSpPr>
              <p:cNvPr id="20" name="矩形 19">
                <a:extLst>
                  <a:ext uri="{FF2B5EF4-FFF2-40B4-BE49-F238E27FC236}">
                    <a16:creationId xmlns:a16="http://schemas.microsoft.com/office/drawing/2014/main" id="{3D4D6E1D-4AAD-431B-ABDC-F79FADDBDD43}"/>
                  </a:ext>
                </a:extLst>
              </p:cNvPr>
              <p:cNvSpPr>
                <a:spLocks noRot="1" noChangeAspect="1" noMove="1" noResize="1" noEditPoints="1" noAdjustHandles="1" noChangeArrowheads="1" noChangeShapeType="1" noTextEdit="1"/>
              </p:cNvSpPr>
              <p:nvPr/>
            </p:nvSpPr>
            <p:spPr>
              <a:xfrm>
                <a:off x="4114129" y="2106650"/>
                <a:ext cx="1109535" cy="369332"/>
              </a:xfrm>
              <a:prstGeom prst="rect">
                <a:avLst/>
              </a:prstGeom>
              <a:blipFill>
                <a:blip r:embed="rId10"/>
                <a:stretch>
                  <a:fillRect t="-10000" r="-329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40A8CD82-0EE4-45E2-9115-F16C12A0FA71}"/>
                  </a:ext>
                </a:extLst>
              </p:cNvPr>
              <p:cNvSpPr/>
              <p:nvPr/>
            </p:nvSpPr>
            <p:spPr>
              <a:xfrm>
                <a:off x="4399132" y="5226135"/>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7C524C"/>
                              </a:solidFill>
                              <a:latin typeface="Cambria Math" panose="02040503050406030204" pitchFamily="18" charset="0"/>
                            </a:rPr>
                          </m:ctrlPr>
                        </m:sSubPr>
                        <m:e>
                          <m:r>
                            <a:rPr lang="en-US" altLang="zh-CN" b="1" i="1">
                              <a:solidFill>
                                <a:srgbClr val="7C524C"/>
                              </a:solidFill>
                              <a:latin typeface="Cambria Math" panose="02040503050406030204" pitchFamily="18" charset="0"/>
                            </a:rPr>
                            <m:t>𝒙</m:t>
                          </m:r>
                        </m:e>
                        <m:sub>
                          <m:r>
                            <a:rPr lang="en-US" altLang="zh-CN" b="1" i="1" smtClean="0">
                              <a:solidFill>
                                <a:srgbClr val="7C524C"/>
                              </a:solidFill>
                              <a:latin typeface="Cambria Math" panose="02040503050406030204" pitchFamily="18" charset="0"/>
                            </a:rPr>
                            <m:t>𝟒</m:t>
                          </m:r>
                        </m:sub>
                      </m:sSub>
                    </m:oMath>
                  </m:oMathPara>
                </a14:m>
                <a:endParaRPr lang="zh-CN" altLang="en-US" dirty="0">
                  <a:solidFill>
                    <a:srgbClr val="7C524C"/>
                  </a:solidFill>
                </a:endParaRPr>
              </a:p>
            </p:txBody>
          </p:sp>
        </mc:Choice>
        <mc:Fallback xmlns="">
          <p:sp>
            <p:nvSpPr>
              <p:cNvPr id="21" name="矩形 20">
                <a:extLst>
                  <a:ext uri="{FF2B5EF4-FFF2-40B4-BE49-F238E27FC236}">
                    <a16:creationId xmlns:a16="http://schemas.microsoft.com/office/drawing/2014/main" id="{40A8CD82-0EE4-45E2-9115-F16C12A0FA71}"/>
                  </a:ext>
                </a:extLst>
              </p:cNvPr>
              <p:cNvSpPr>
                <a:spLocks noRot="1" noChangeAspect="1" noMove="1" noResize="1" noEditPoints="1" noAdjustHandles="1" noChangeArrowheads="1" noChangeShapeType="1" noTextEdit="1"/>
              </p:cNvSpPr>
              <p:nvPr/>
            </p:nvSpPr>
            <p:spPr>
              <a:xfrm>
                <a:off x="4399132" y="5226135"/>
                <a:ext cx="481157"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C1E649BA-0E70-4DC9-88AF-AF396011A8D7}"/>
                  </a:ext>
                </a:extLst>
              </p:cNvPr>
              <p:cNvSpPr/>
              <p:nvPr/>
            </p:nvSpPr>
            <p:spPr>
              <a:xfrm>
                <a:off x="5413579" y="3277825"/>
                <a:ext cx="1112741" cy="369332"/>
              </a:xfrm>
              <a:prstGeom prst="rect">
                <a:avLst/>
              </a:prstGeom>
            </p:spPr>
            <p:txBody>
              <a:bodyPr wrap="none">
                <a:spAutoFit/>
              </a:bodyPr>
              <a:lstStyle/>
              <a:p>
                <a14:m>
                  <m:oMath xmlns:m="http://schemas.openxmlformats.org/officeDocument/2006/math">
                    <m:r>
                      <a:rPr lang="zh-CN" altLang="en-US" b="1" i="1" smtClean="0">
                        <a:solidFill>
                          <a:srgbClr val="C93534"/>
                        </a:solidFill>
                        <a:latin typeface="Cambria Math" panose="02040503050406030204" pitchFamily="18" charset="0"/>
                      </a:rPr>
                      <m:t>𝜶</m:t>
                    </m:r>
                    <m:r>
                      <a:rPr lang="en-US" altLang="zh-CN" b="1" i="1">
                        <a:solidFill>
                          <a:srgbClr val="C93534"/>
                        </a:solidFill>
                        <a:latin typeface="Cambria Math" panose="02040503050406030204" pitchFamily="18" charset="0"/>
                      </a:rPr>
                      <m:t>(</m:t>
                    </m:r>
                    <m:r>
                      <a:rPr lang="en-US" altLang="zh-CN" b="1" i="1" smtClean="0">
                        <a:solidFill>
                          <a:srgbClr val="C93534"/>
                        </a:solidFill>
                        <a:latin typeface="Cambria Math" panose="02040503050406030204" pitchFamily="18" charset="0"/>
                      </a:rPr>
                      <m:t>𝒙</m:t>
                    </m:r>
                    <m:r>
                      <a:rPr lang="en-US" altLang="zh-CN" b="1" i="1">
                        <a:solidFill>
                          <a:srgbClr val="C93534"/>
                        </a:solidFill>
                        <a:latin typeface="Cambria Math" panose="02040503050406030204" pitchFamily="18" charset="0"/>
                      </a:rPr>
                      <m:t>,</m:t>
                    </m:r>
                    <m:sSub>
                      <m:sSubPr>
                        <m:ctrlPr>
                          <a:rPr lang="en-US" altLang="zh-CN" b="1" i="1">
                            <a:solidFill>
                              <a:srgbClr val="C93534"/>
                            </a:solidFill>
                            <a:latin typeface="Cambria Math" panose="02040503050406030204" pitchFamily="18" charset="0"/>
                          </a:rPr>
                        </m:ctrlPr>
                      </m:sSubPr>
                      <m:e>
                        <m:r>
                          <a:rPr lang="en-US" altLang="zh-CN" b="1" i="1">
                            <a:solidFill>
                              <a:srgbClr val="C93534"/>
                            </a:solidFill>
                            <a:latin typeface="Cambria Math" panose="02040503050406030204" pitchFamily="18" charset="0"/>
                          </a:rPr>
                          <m:t>𝒙</m:t>
                        </m:r>
                      </m:e>
                      <m:sub>
                        <m:r>
                          <a:rPr lang="en-US" altLang="zh-CN" b="1" i="1" smtClean="0">
                            <a:solidFill>
                              <a:srgbClr val="C93534"/>
                            </a:solidFill>
                            <a:latin typeface="Cambria Math" panose="02040503050406030204" pitchFamily="18" charset="0"/>
                          </a:rPr>
                          <m:t>𝟓</m:t>
                        </m:r>
                      </m:sub>
                    </m:sSub>
                    <m:r>
                      <a:rPr lang="en-US" altLang="zh-CN" b="1" i="1">
                        <a:solidFill>
                          <a:srgbClr val="C93534"/>
                        </a:solidFill>
                        <a:latin typeface="Cambria Math" panose="02040503050406030204" pitchFamily="18" charset="0"/>
                      </a:rPr>
                      <m:t>)</m:t>
                    </m:r>
                  </m:oMath>
                </a14:m>
                <a:r>
                  <a:rPr lang="en-US" altLang="zh-CN" b="1" dirty="0">
                    <a:solidFill>
                      <a:srgbClr val="C93534"/>
                    </a:solidFill>
                  </a:rPr>
                  <a:t>: </a:t>
                </a:r>
                <a:endParaRPr lang="zh-CN" altLang="en-US" dirty="0">
                  <a:solidFill>
                    <a:srgbClr val="C93534"/>
                  </a:solidFill>
                </a:endParaRPr>
              </a:p>
            </p:txBody>
          </p:sp>
        </mc:Choice>
        <mc:Fallback xmlns="">
          <p:sp>
            <p:nvSpPr>
              <p:cNvPr id="22" name="矩形 21">
                <a:extLst>
                  <a:ext uri="{FF2B5EF4-FFF2-40B4-BE49-F238E27FC236}">
                    <a16:creationId xmlns:a16="http://schemas.microsoft.com/office/drawing/2014/main" id="{C1E649BA-0E70-4DC9-88AF-AF396011A8D7}"/>
                  </a:ext>
                </a:extLst>
              </p:cNvPr>
              <p:cNvSpPr>
                <a:spLocks noRot="1" noChangeAspect="1" noMove="1" noResize="1" noEditPoints="1" noAdjustHandles="1" noChangeArrowheads="1" noChangeShapeType="1" noTextEdit="1"/>
              </p:cNvSpPr>
              <p:nvPr/>
            </p:nvSpPr>
            <p:spPr>
              <a:xfrm>
                <a:off x="5413579" y="3277825"/>
                <a:ext cx="1112741" cy="369332"/>
              </a:xfrm>
              <a:prstGeom prst="rect">
                <a:avLst/>
              </a:prstGeom>
              <a:blipFill>
                <a:blip r:embed="rId12"/>
                <a:stretch>
                  <a:fillRect t="-10000" r="-3825"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8B554CA-D7BB-4DAA-95A4-AA1F5593148B}"/>
                  </a:ext>
                </a:extLst>
              </p:cNvPr>
              <p:cNvSpPr/>
              <p:nvPr/>
            </p:nvSpPr>
            <p:spPr>
              <a:xfrm>
                <a:off x="4880289" y="5213982"/>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C93534"/>
                              </a:solidFill>
                              <a:latin typeface="Cambria Math" panose="02040503050406030204" pitchFamily="18" charset="0"/>
                            </a:rPr>
                          </m:ctrlPr>
                        </m:sSubPr>
                        <m:e>
                          <m:r>
                            <a:rPr lang="en-US" altLang="zh-CN" b="1" i="1">
                              <a:solidFill>
                                <a:srgbClr val="C93534"/>
                              </a:solidFill>
                              <a:latin typeface="Cambria Math" panose="02040503050406030204" pitchFamily="18" charset="0"/>
                            </a:rPr>
                            <m:t>𝒙</m:t>
                          </m:r>
                        </m:e>
                        <m:sub>
                          <m:r>
                            <a:rPr lang="en-US" altLang="zh-CN" b="1" i="1" smtClean="0">
                              <a:solidFill>
                                <a:srgbClr val="C93534"/>
                              </a:solidFill>
                              <a:latin typeface="Cambria Math" panose="02040503050406030204" pitchFamily="18" charset="0"/>
                            </a:rPr>
                            <m:t>𝟓</m:t>
                          </m:r>
                        </m:sub>
                      </m:sSub>
                    </m:oMath>
                  </m:oMathPara>
                </a14:m>
                <a:endParaRPr lang="zh-CN" altLang="en-US" dirty="0">
                  <a:solidFill>
                    <a:srgbClr val="C93534"/>
                  </a:solidFill>
                </a:endParaRPr>
              </a:p>
            </p:txBody>
          </p:sp>
        </mc:Choice>
        <mc:Fallback xmlns="">
          <p:sp>
            <p:nvSpPr>
              <p:cNvPr id="23" name="矩形 22">
                <a:extLst>
                  <a:ext uri="{FF2B5EF4-FFF2-40B4-BE49-F238E27FC236}">
                    <a16:creationId xmlns:a16="http://schemas.microsoft.com/office/drawing/2014/main" id="{F8B554CA-D7BB-4DAA-95A4-AA1F5593148B}"/>
                  </a:ext>
                </a:extLst>
              </p:cNvPr>
              <p:cNvSpPr>
                <a:spLocks noRot="1" noChangeAspect="1" noMove="1" noResize="1" noEditPoints="1" noAdjustHandles="1" noChangeArrowheads="1" noChangeShapeType="1" noTextEdit="1"/>
              </p:cNvSpPr>
              <p:nvPr/>
            </p:nvSpPr>
            <p:spPr>
              <a:xfrm>
                <a:off x="4880289" y="5213982"/>
                <a:ext cx="481157" cy="369332"/>
              </a:xfrm>
              <a:prstGeom prst="rect">
                <a:avLst/>
              </a:prstGeom>
              <a:blipFill>
                <a:blip r:embed="rId13"/>
                <a:stretch>
                  <a:fillRect/>
                </a:stretch>
              </a:blipFill>
            </p:spPr>
            <p:txBody>
              <a:bodyPr/>
              <a:lstStyle/>
              <a:p>
                <a:r>
                  <a:rPr lang="zh-CN" altLang="en-US">
                    <a:noFill/>
                  </a:rPr>
                  <a:t> </a:t>
                </a:r>
              </a:p>
            </p:txBody>
          </p:sp>
        </mc:Fallback>
      </mc:AlternateContent>
      <p:cxnSp>
        <p:nvCxnSpPr>
          <p:cNvPr id="25" name="直接连接符 24">
            <a:extLst>
              <a:ext uri="{FF2B5EF4-FFF2-40B4-BE49-F238E27FC236}">
                <a16:creationId xmlns:a16="http://schemas.microsoft.com/office/drawing/2014/main" id="{FB2ACAB5-E413-405C-9238-00E77C845AFC}"/>
              </a:ext>
            </a:extLst>
          </p:cNvPr>
          <p:cNvCxnSpPr/>
          <p:nvPr/>
        </p:nvCxnSpPr>
        <p:spPr>
          <a:xfrm flipV="1">
            <a:off x="3844020" y="1996104"/>
            <a:ext cx="0" cy="37819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CC2F1401-39AC-459C-BB72-DC9B148FF078}"/>
                  </a:ext>
                </a:extLst>
              </p:cNvPr>
              <p:cNvSpPr/>
              <p:nvPr/>
            </p:nvSpPr>
            <p:spPr>
              <a:xfrm>
                <a:off x="3597934" y="6038838"/>
                <a:ext cx="43152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tx1"/>
                          </a:solidFill>
                          <a:latin typeface="Cambria Math" panose="02040503050406030204" pitchFamily="18" charset="0"/>
                        </a:rPr>
                        <m:t>𝒙</m:t>
                      </m:r>
                    </m:oMath>
                  </m:oMathPara>
                </a14:m>
                <a:endParaRPr lang="zh-CN" altLang="en-US" sz="2400" dirty="0">
                  <a:solidFill>
                    <a:schemeClr val="tx1"/>
                  </a:solidFill>
                </a:endParaRPr>
              </a:p>
            </p:txBody>
          </p:sp>
        </mc:Choice>
        <mc:Fallback xmlns="">
          <p:sp>
            <p:nvSpPr>
              <p:cNvPr id="26" name="矩形 25">
                <a:extLst>
                  <a:ext uri="{FF2B5EF4-FFF2-40B4-BE49-F238E27FC236}">
                    <a16:creationId xmlns:a16="http://schemas.microsoft.com/office/drawing/2014/main" id="{CC2F1401-39AC-459C-BB72-DC9B148FF078}"/>
                  </a:ext>
                </a:extLst>
              </p:cNvPr>
              <p:cNvSpPr>
                <a:spLocks noRot="1" noChangeAspect="1" noMove="1" noResize="1" noEditPoints="1" noAdjustHandles="1" noChangeArrowheads="1" noChangeShapeType="1" noTextEdit="1"/>
              </p:cNvSpPr>
              <p:nvPr/>
            </p:nvSpPr>
            <p:spPr>
              <a:xfrm>
                <a:off x="3597934" y="6038838"/>
                <a:ext cx="431528" cy="461665"/>
              </a:xfrm>
              <a:prstGeom prst="rect">
                <a:avLst/>
              </a:prstGeom>
              <a:blipFill>
                <a:blip r:embed="rId14"/>
                <a:stretch>
                  <a:fillRect/>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F73C2A3A-9AC7-4A92-B12E-94E15CAE405C}"/>
              </a:ext>
            </a:extLst>
          </p:cNvPr>
          <p:cNvGrpSpPr/>
          <p:nvPr/>
        </p:nvGrpSpPr>
        <p:grpSpPr>
          <a:xfrm>
            <a:off x="6460983" y="4751851"/>
            <a:ext cx="2463927" cy="730288"/>
            <a:chOff x="6783455" y="4894178"/>
            <a:chExt cx="2463927" cy="730288"/>
          </a:xfrm>
        </p:grpSpPr>
        <p:pic>
          <p:nvPicPr>
            <p:cNvPr id="27" name="图片 26">
              <a:extLst>
                <a:ext uri="{FF2B5EF4-FFF2-40B4-BE49-F238E27FC236}">
                  <a16:creationId xmlns:a16="http://schemas.microsoft.com/office/drawing/2014/main" id="{49514B5F-72FB-4255-9707-525EA1647F16}"/>
                </a:ext>
              </a:extLst>
            </p:cNvPr>
            <p:cNvPicPr>
              <a:picLocks noChangeAspect="1"/>
            </p:cNvPicPr>
            <p:nvPr/>
          </p:nvPicPr>
          <p:blipFill>
            <a:blip r:embed="rId15"/>
            <a:stretch>
              <a:fillRect/>
            </a:stretch>
          </p:blipFill>
          <p:spPr>
            <a:xfrm>
              <a:off x="6783455" y="4894178"/>
              <a:ext cx="1536779" cy="730288"/>
            </a:xfrm>
            <a:prstGeom prst="rect">
              <a:avLst/>
            </a:prstGeom>
          </p:spPr>
        </p:pic>
        <p:pic>
          <p:nvPicPr>
            <p:cNvPr id="28" name="图片 27">
              <a:extLst>
                <a:ext uri="{FF2B5EF4-FFF2-40B4-BE49-F238E27FC236}">
                  <a16:creationId xmlns:a16="http://schemas.microsoft.com/office/drawing/2014/main" id="{901BED47-15C7-4070-AEAF-0BC9DA2C4642}"/>
                </a:ext>
              </a:extLst>
            </p:cNvPr>
            <p:cNvPicPr>
              <a:picLocks noChangeAspect="1"/>
            </p:cNvPicPr>
            <p:nvPr/>
          </p:nvPicPr>
          <p:blipFill>
            <a:blip r:embed="rId16"/>
            <a:stretch>
              <a:fillRect/>
            </a:stretch>
          </p:blipFill>
          <p:spPr>
            <a:xfrm>
              <a:off x="8320234" y="4941168"/>
              <a:ext cx="927148" cy="355618"/>
            </a:xfrm>
            <a:prstGeom prst="rect">
              <a:avLst/>
            </a:prstGeom>
          </p:spPr>
        </p:pic>
      </p:grpSp>
      <p:sp>
        <p:nvSpPr>
          <p:cNvPr id="31" name="矩形 30">
            <a:extLst>
              <a:ext uri="{FF2B5EF4-FFF2-40B4-BE49-F238E27FC236}">
                <a16:creationId xmlns:a16="http://schemas.microsoft.com/office/drawing/2014/main" id="{3516A328-4F33-42FF-A804-B75FF31A8229}"/>
              </a:ext>
            </a:extLst>
          </p:cNvPr>
          <p:cNvSpPr/>
          <p:nvPr/>
        </p:nvSpPr>
        <p:spPr>
          <a:xfrm>
            <a:off x="6677284" y="5463719"/>
            <a:ext cx="2492862" cy="369332"/>
          </a:xfrm>
          <a:prstGeom prst="rect">
            <a:avLst/>
          </a:prstGeom>
        </p:spPr>
        <p:txBody>
          <a:bodyPr wrap="none">
            <a:spAutoFit/>
          </a:bodyPr>
          <a:lstStyle/>
          <a:p>
            <a:r>
              <a:rPr lang="en-US" altLang="zh-CN" dirty="0">
                <a:highlight>
                  <a:srgbClr val="FFFF00"/>
                </a:highlight>
              </a:rPr>
              <a:t>Is there a problem here?</a:t>
            </a:r>
            <a:endParaRPr lang="zh-CN" altLang="en-US" dirty="0">
              <a:highlight>
                <a:srgbClr val="FFFF00"/>
              </a:highlight>
            </a:endParaRPr>
          </a:p>
        </p:txBody>
      </p:sp>
      <p:sp>
        <p:nvSpPr>
          <p:cNvPr id="32" name="矩形 31">
            <a:extLst>
              <a:ext uri="{FF2B5EF4-FFF2-40B4-BE49-F238E27FC236}">
                <a16:creationId xmlns:a16="http://schemas.microsoft.com/office/drawing/2014/main" id="{29885335-A145-444A-9001-09C058519D3A}"/>
              </a:ext>
            </a:extLst>
          </p:cNvPr>
          <p:cNvSpPr/>
          <p:nvPr/>
        </p:nvSpPr>
        <p:spPr>
          <a:xfrm>
            <a:off x="4114129" y="6229906"/>
            <a:ext cx="5024645" cy="369332"/>
          </a:xfrm>
          <a:prstGeom prst="rect">
            <a:avLst/>
          </a:prstGeom>
        </p:spPr>
        <p:txBody>
          <a:bodyPr wrap="none">
            <a:spAutoFit/>
          </a:bodyPr>
          <a:lstStyle/>
          <a:p>
            <a:r>
              <a:rPr lang="en-US" altLang="zh-CN" dirty="0">
                <a:highlight>
                  <a:srgbClr val="FB903F"/>
                </a:highlight>
              </a:rPr>
              <a:t>The magnitude of f(x)’s will be a little out-of-control</a:t>
            </a:r>
            <a:endParaRPr lang="zh-CN" altLang="en-US" dirty="0">
              <a:highlight>
                <a:srgbClr val="FB903F"/>
              </a:highlight>
            </a:endParaRPr>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457EC57-63F2-4544-845D-E11C7F597501}"/>
                  </a:ext>
                </a:extLst>
              </p:cNvPr>
              <p:cNvSpPr txBox="1"/>
              <p:nvPr/>
            </p:nvSpPr>
            <p:spPr>
              <a:xfrm>
                <a:off x="5116810" y="994526"/>
                <a:ext cx="16330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f</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x</m:t>
                              </m:r>
                            </m:e>
                          </m:d>
                        </m:e>
                      </m:d>
                      <m:r>
                        <a:rPr lang="en-US" altLang="zh-CN" b="0" i="0"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y</m:t>
                          </m:r>
                        </m:e>
                      </m:d>
                      <m:r>
                        <a:rPr lang="en-US" altLang="zh-CN" b="0" i="0"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α</m:t>
                      </m:r>
                      <m:r>
                        <a:rPr lang="en-US" altLang="zh-CN" b="0" i="0" smtClean="0">
                          <a:latin typeface="Cambria Math" panose="02040503050406030204" pitchFamily="18" charset="0"/>
                        </a:rPr>
                        <m:t>|</m:t>
                      </m:r>
                    </m:oMath>
                  </m:oMathPara>
                </a14:m>
                <a:endParaRPr lang="zh-CN" altLang="en-US" dirty="0"/>
              </a:p>
            </p:txBody>
          </p:sp>
        </mc:Choice>
        <mc:Fallback xmlns="">
          <p:sp>
            <p:nvSpPr>
              <p:cNvPr id="34" name="文本框 33">
                <a:extLst>
                  <a:ext uri="{FF2B5EF4-FFF2-40B4-BE49-F238E27FC236}">
                    <a16:creationId xmlns:a16="http://schemas.microsoft.com/office/drawing/2014/main" id="{4457EC57-63F2-4544-845D-E11C7F597501}"/>
                  </a:ext>
                </a:extLst>
              </p:cNvPr>
              <p:cNvSpPr txBox="1">
                <a:spLocks noRot="1" noChangeAspect="1" noMove="1" noResize="1" noEditPoints="1" noAdjustHandles="1" noChangeArrowheads="1" noChangeShapeType="1" noTextEdit="1"/>
              </p:cNvSpPr>
              <p:nvPr/>
            </p:nvSpPr>
            <p:spPr>
              <a:xfrm>
                <a:off x="5116810" y="994526"/>
                <a:ext cx="1633076" cy="276999"/>
              </a:xfrm>
              <a:prstGeom prst="rect">
                <a:avLst/>
              </a:prstGeom>
              <a:blipFill>
                <a:blip r:embed="rId17"/>
                <a:stretch>
                  <a:fillRect t="-2174" r="-4851" b="-32609"/>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796B49FE-D5A5-48A8-A023-BCEF8AD17839}"/>
              </a:ext>
            </a:extLst>
          </p:cNvPr>
          <p:cNvGrpSpPr/>
          <p:nvPr/>
        </p:nvGrpSpPr>
        <p:grpSpPr>
          <a:xfrm>
            <a:off x="4878782" y="188262"/>
            <a:ext cx="2463927" cy="730288"/>
            <a:chOff x="6783455" y="4894178"/>
            <a:chExt cx="2463927" cy="730288"/>
          </a:xfrm>
        </p:grpSpPr>
        <p:pic>
          <p:nvPicPr>
            <p:cNvPr id="36" name="图片 35">
              <a:extLst>
                <a:ext uri="{FF2B5EF4-FFF2-40B4-BE49-F238E27FC236}">
                  <a16:creationId xmlns:a16="http://schemas.microsoft.com/office/drawing/2014/main" id="{542C4D93-876F-4243-B1ED-74F012A19EF2}"/>
                </a:ext>
              </a:extLst>
            </p:cNvPr>
            <p:cNvPicPr>
              <a:picLocks noChangeAspect="1"/>
            </p:cNvPicPr>
            <p:nvPr/>
          </p:nvPicPr>
          <p:blipFill>
            <a:blip r:embed="rId15"/>
            <a:stretch>
              <a:fillRect/>
            </a:stretch>
          </p:blipFill>
          <p:spPr>
            <a:xfrm>
              <a:off x="6783455" y="4894178"/>
              <a:ext cx="1536779" cy="730288"/>
            </a:xfrm>
            <a:prstGeom prst="rect">
              <a:avLst/>
            </a:prstGeom>
          </p:spPr>
        </p:pic>
        <p:pic>
          <p:nvPicPr>
            <p:cNvPr id="37" name="图片 36">
              <a:extLst>
                <a:ext uri="{FF2B5EF4-FFF2-40B4-BE49-F238E27FC236}">
                  <a16:creationId xmlns:a16="http://schemas.microsoft.com/office/drawing/2014/main" id="{802B08D6-2F9C-4B45-B86F-E4591E6F2C36}"/>
                </a:ext>
              </a:extLst>
            </p:cNvPr>
            <p:cNvPicPr>
              <a:picLocks noChangeAspect="1"/>
            </p:cNvPicPr>
            <p:nvPr/>
          </p:nvPicPr>
          <p:blipFill>
            <a:blip r:embed="rId16"/>
            <a:stretch>
              <a:fillRect/>
            </a:stretch>
          </p:blipFill>
          <p:spPr>
            <a:xfrm>
              <a:off x="8320234" y="4941168"/>
              <a:ext cx="927148" cy="355618"/>
            </a:xfrm>
            <a:prstGeom prst="rect">
              <a:avLst/>
            </a:prstGeom>
          </p:spPr>
        </p:pic>
      </p:grpSp>
      <p:sp>
        <p:nvSpPr>
          <p:cNvPr id="38" name="页脚占位符 37">
            <a:extLst>
              <a:ext uri="{FF2B5EF4-FFF2-40B4-BE49-F238E27FC236}">
                <a16:creationId xmlns:a16="http://schemas.microsoft.com/office/drawing/2014/main" id="{D847058D-EE37-4738-B0EF-0A742C7B1D4F}"/>
              </a:ext>
            </a:extLst>
          </p:cNvPr>
          <p:cNvSpPr>
            <a:spLocks noGrp="1"/>
          </p:cNvSpPr>
          <p:nvPr>
            <p:ph type="ftr" sz="quarter" idx="11"/>
          </p:nvPr>
        </p:nvSpPr>
        <p:spPr/>
        <p:txBody>
          <a:bodyPr/>
          <a:lstStyle/>
          <a:p>
            <a:r>
              <a:rPr lang="en-US"/>
              <a:t>CIS 5525</a:t>
            </a:r>
          </a:p>
        </p:txBody>
      </p:sp>
      <p:sp>
        <p:nvSpPr>
          <p:cNvPr id="39" name="灯片编号占位符 38">
            <a:extLst>
              <a:ext uri="{FF2B5EF4-FFF2-40B4-BE49-F238E27FC236}">
                <a16:creationId xmlns:a16="http://schemas.microsoft.com/office/drawing/2014/main" id="{BBD76F84-FAC2-4807-A7F1-1A7B38DDAAE6}"/>
              </a:ext>
            </a:extLst>
          </p:cNvPr>
          <p:cNvSpPr>
            <a:spLocks noGrp="1"/>
          </p:cNvSpPr>
          <p:nvPr>
            <p:ph type="sldNum" sz="quarter" idx="12"/>
          </p:nvPr>
        </p:nvSpPr>
        <p:spPr/>
        <p:txBody>
          <a:bodyPr/>
          <a:lstStyle/>
          <a:p>
            <a:fld id="{FC5459A1-ACE0-465C-872A-9010E575769A}" type="slidenum">
              <a:rPr lang="en-US" smtClean="0"/>
              <a:pPr/>
              <a:t>9</a:t>
            </a:fld>
            <a:endParaRPr lang="en-US"/>
          </a:p>
        </p:txBody>
      </p:sp>
    </p:spTree>
    <p:extLst>
      <p:ext uri="{BB962C8B-B14F-4D97-AF65-F5344CB8AC3E}">
        <p14:creationId xmlns:p14="http://schemas.microsoft.com/office/powerpoint/2010/main" val="342965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71855</TotalTime>
  <Words>1470</Words>
  <Application>Microsoft Office PowerPoint</Application>
  <PresentationFormat>全屏显示(4:3)</PresentationFormat>
  <Paragraphs>339</Paragraphs>
  <Slides>50</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50</vt:i4>
      </vt:variant>
    </vt:vector>
  </HeadingPairs>
  <TitlesOfParts>
    <vt:vector size="54" baseType="lpstr">
      <vt:lpstr>Arial</vt:lpstr>
      <vt:lpstr>Calibri</vt:lpstr>
      <vt:lpstr>Cambria Math</vt:lpstr>
      <vt:lpstr>Office Theme</vt:lpstr>
      <vt:lpstr>PowerPoint 演示文稿</vt:lpstr>
      <vt:lpstr>PowerPoint 演示文稿</vt:lpstr>
      <vt:lpstr>Human Visual System</vt:lpstr>
      <vt:lpstr>Human Attention</vt:lpstr>
      <vt:lpstr>Attention Mechanism</vt:lpstr>
      <vt:lpstr>Prelude: A nonparametric Model</vt:lpstr>
      <vt:lpstr>PowerPoint 演示文稿</vt:lpstr>
      <vt:lpstr>PowerPoint 演示文稿</vt:lpstr>
      <vt:lpstr>PowerPoint 演示文稿</vt:lpstr>
      <vt:lpstr>PowerPoint 演示文稿</vt:lpstr>
      <vt:lpstr>PowerPoint 演示文稿</vt:lpstr>
      <vt:lpstr>What’s good about NW-Regressor</vt:lpstr>
      <vt:lpstr>PowerPoint 演示文稿</vt:lpstr>
      <vt:lpstr>PowerPoint 演示文稿</vt:lpstr>
      <vt:lpstr>Attention function</vt:lpstr>
      <vt:lpstr>Attention in Seq2seq models</vt:lpstr>
      <vt:lpstr>Learning to Pay Attention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Proximity Measures in Attention</vt:lpstr>
      <vt:lpstr>PowerPoint 演示文稿</vt:lpstr>
      <vt:lpstr>Attention Pooling</vt:lpstr>
      <vt:lpstr>Iterative Attention (Pooling)</vt:lpstr>
      <vt:lpstr>PowerPoint 演示文稿</vt:lpstr>
      <vt:lpstr>Visual Question Answering</vt:lpstr>
      <vt:lpstr>Memory</vt:lpstr>
      <vt:lpstr>Human Memory</vt:lpstr>
      <vt:lpstr>End-to-End Memory Network</vt:lpstr>
      <vt:lpstr>PowerPoint 演示文稿</vt:lpstr>
      <vt:lpstr>Self-Attention</vt:lpstr>
      <vt:lpstr>Self-Attention</vt:lpstr>
      <vt:lpstr>PowerPoint 演示文稿</vt:lpstr>
      <vt:lpstr>PowerPoint 演示文稿</vt:lpstr>
      <vt:lpstr>PowerPoint 演示文稿</vt:lpstr>
      <vt:lpstr>Multi-headed Attention</vt:lpstr>
      <vt:lpstr>Transformer</vt:lpstr>
      <vt:lpstr>Transformer</vt:lpstr>
      <vt:lpstr>Encoder in Transformer</vt:lpstr>
      <vt:lpstr>PowerPoint 演示文稿</vt:lpstr>
      <vt:lpstr>Positional Encoding</vt:lpstr>
      <vt:lpstr>Encoder + Decoder in Transformer</vt:lpstr>
      <vt:lpstr>Transformer flow</vt:lpstr>
      <vt:lpstr>PowerPoint 演示文稿</vt:lpstr>
      <vt:lpstr>Summarization</vt:lpstr>
    </vt:vector>
  </TitlesOfParts>
  <Company>Siemens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zhanka00</dc:creator>
  <cp:lastModifiedBy>Kai Zhang</cp:lastModifiedBy>
  <cp:revision>3891</cp:revision>
  <dcterms:created xsi:type="dcterms:W3CDTF">2011-11-14T01:04:32Z</dcterms:created>
  <dcterms:modified xsi:type="dcterms:W3CDTF">2020-04-02T01:18:31Z</dcterms:modified>
</cp:coreProperties>
</file>